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2" r:id="rId5"/>
    <p:sldId id="263" r:id="rId6"/>
    <p:sldId id="256" r:id="rId7"/>
    <p:sldId id="260" r:id="rId8"/>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77F319-54D4-418C-8D97-8E18B4CC831B}" v="54" dt="2021-03-11T08:50:48.822"/>
    <p1510:client id="{F229B39F-E07C-0000-648A-C088B38D3A24}" v="21" dt="2021-03-11T08:42:26.50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06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to, Michiko/伊藤 倫子" userId="d379010e-3cff-4875-bf3e-b3ef9477d3ee" providerId="ADAL" clId="{5354827B-B577-471A-AA03-6B8183E76EE0}"/>
    <pc:docChg chg="modSld">
      <pc:chgData name="Ito, Michiko/伊藤 倫子" userId="d379010e-3cff-4875-bf3e-b3ef9477d3ee" providerId="ADAL" clId="{5354827B-B577-471A-AA03-6B8183E76EE0}" dt="2021-03-10T07:53:40.381" v="36"/>
      <pc:docMkLst>
        <pc:docMk/>
      </pc:docMkLst>
      <pc:sldChg chg="modSp">
        <pc:chgData name="Ito, Michiko/伊藤 倫子" userId="d379010e-3cff-4875-bf3e-b3ef9477d3ee" providerId="ADAL" clId="{5354827B-B577-471A-AA03-6B8183E76EE0}" dt="2021-03-10T07:53:40.381" v="36"/>
        <pc:sldMkLst>
          <pc:docMk/>
          <pc:sldMk cId="170777304" sldId="261"/>
        </pc:sldMkLst>
        <pc:spChg chg="mod">
          <ac:chgData name="Ito, Michiko/伊藤 倫子" userId="d379010e-3cff-4875-bf3e-b3ef9477d3ee" providerId="ADAL" clId="{5354827B-B577-471A-AA03-6B8183E76EE0}" dt="2021-03-10T07:52:06.542" v="1" actId="1076"/>
          <ac:spMkLst>
            <pc:docMk/>
            <pc:sldMk cId="170777304" sldId="261"/>
            <ac:spMk id="3" creationId="{774FDBE1-3310-4528-B741-1A7F58C2E6F8}"/>
          </ac:spMkLst>
        </pc:spChg>
        <pc:spChg chg="mod">
          <ac:chgData name="Ito, Michiko/伊藤 倫子" userId="d379010e-3cff-4875-bf3e-b3ef9477d3ee" providerId="ADAL" clId="{5354827B-B577-471A-AA03-6B8183E76EE0}" dt="2021-03-10T07:53:14.820" v="16" actId="1076"/>
          <ac:spMkLst>
            <pc:docMk/>
            <pc:sldMk cId="170777304" sldId="261"/>
            <ac:spMk id="11" creationId="{C92071CE-B7D6-4306-8B88-5C9E82E0FEE8}"/>
          </ac:spMkLst>
        </pc:spChg>
        <pc:spChg chg="mod">
          <ac:chgData name="Ito, Michiko/伊藤 倫子" userId="d379010e-3cff-4875-bf3e-b3ef9477d3ee" providerId="ADAL" clId="{5354827B-B577-471A-AA03-6B8183E76EE0}" dt="2021-03-10T07:53:40.381" v="36"/>
          <ac:spMkLst>
            <pc:docMk/>
            <pc:sldMk cId="170777304" sldId="261"/>
            <ac:spMk id="31" creationId="{D19ADA0E-F471-43C1-A319-E6FB5062A0B1}"/>
          </ac:spMkLst>
        </pc:spChg>
      </pc:sldChg>
    </pc:docChg>
  </pc:docChgLst>
  <pc:docChgLst>
    <pc:chgData name="Hirose, Yuki/廣瀬 優樹" userId="65454699-2246-499d-8884-5e490c772e8b" providerId="ADAL" clId="{83375075-B790-4CAE-86BB-415982D0358A}"/>
    <pc:docChg chg="modSld">
      <pc:chgData name="Hirose, Yuki/廣瀬 優樹" userId="65454699-2246-499d-8884-5e490c772e8b" providerId="ADAL" clId="{83375075-B790-4CAE-86BB-415982D0358A}" dt="2021-03-10T07:38:00.940" v="168"/>
      <pc:docMkLst>
        <pc:docMk/>
      </pc:docMkLst>
      <pc:sldChg chg="addSp delSp modSp mod">
        <pc:chgData name="Hirose, Yuki/廣瀬 優樹" userId="65454699-2246-499d-8884-5e490c772e8b" providerId="ADAL" clId="{83375075-B790-4CAE-86BB-415982D0358A}" dt="2021-03-10T07:38:00.940" v="168"/>
        <pc:sldMkLst>
          <pc:docMk/>
          <pc:sldMk cId="170777304" sldId="261"/>
        </pc:sldMkLst>
        <pc:spChg chg="add mod">
          <ac:chgData name="Hirose, Yuki/廣瀬 優樹" userId="65454699-2246-499d-8884-5e490c772e8b" providerId="ADAL" clId="{83375075-B790-4CAE-86BB-415982D0358A}" dt="2021-03-10T07:37:17.712" v="111" actId="255"/>
          <ac:spMkLst>
            <pc:docMk/>
            <pc:sldMk cId="170777304" sldId="261"/>
            <ac:spMk id="3" creationId="{774FDBE1-3310-4528-B741-1A7F58C2E6F8}"/>
          </ac:spMkLst>
        </pc:spChg>
        <pc:spChg chg="add del mod">
          <ac:chgData name="Hirose, Yuki/廣瀬 優樹" userId="65454699-2246-499d-8884-5e490c772e8b" providerId="ADAL" clId="{83375075-B790-4CAE-86BB-415982D0358A}" dt="2021-03-10T07:37:23.399" v="113"/>
          <ac:spMkLst>
            <pc:docMk/>
            <pc:sldMk cId="170777304" sldId="261"/>
            <ac:spMk id="4" creationId="{E686F8E9-DA11-4742-A389-7D2D34535C7B}"/>
          </ac:spMkLst>
        </pc:spChg>
        <pc:spChg chg="add mod">
          <ac:chgData name="Hirose, Yuki/廣瀬 優樹" userId="65454699-2246-499d-8884-5e490c772e8b" providerId="ADAL" clId="{83375075-B790-4CAE-86BB-415982D0358A}" dt="2021-03-10T07:38:00.940" v="168"/>
          <ac:spMkLst>
            <pc:docMk/>
            <pc:sldMk cId="170777304" sldId="261"/>
            <ac:spMk id="11" creationId="{C92071CE-B7D6-4306-8B88-5C9E82E0FEE8}"/>
          </ac:spMkLst>
        </pc:spChg>
      </pc:sldChg>
    </pc:docChg>
  </pc:docChgLst>
  <pc:docChgLst>
    <pc:chgData name="Ito, Michiko/伊藤 倫子" userId="d379010e-3cff-4875-bf3e-b3ef9477d3ee" providerId="ADAL" clId="{1177F319-54D4-418C-8D97-8E18B4CC831B}"/>
    <pc:docChg chg="custSel modSld">
      <pc:chgData name="Ito, Michiko/伊藤 倫子" userId="d379010e-3cff-4875-bf3e-b3ef9477d3ee" providerId="ADAL" clId="{1177F319-54D4-418C-8D97-8E18B4CC831B}" dt="2021-03-11T08:50:48.822" v="53" actId="113"/>
      <pc:docMkLst>
        <pc:docMk/>
      </pc:docMkLst>
      <pc:sldChg chg="addSp delSp modSp">
        <pc:chgData name="Ito, Michiko/伊藤 倫子" userId="d379010e-3cff-4875-bf3e-b3ef9477d3ee" providerId="ADAL" clId="{1177F319-54D4-418C-8D97-8E18B4CC831B}" dt="2021-03-11T08:50:48.822" v="53" actId="113"/>
        <pc:sldMkLst>
          <pc:docMk/>
          <pc:sldMk cId="2519707858" sldId="262"/>
        </pc:sldMkLst>
        <pc:spChg chg="add del mod">
          <ac:chgData name="Ito, Michiko/伊藤 倫子" userId="d379010e-3cff-4875-bf3e-b3ef9477d3ee" providerId="ADAL" clId="{1177F319-54D4-418C-8D97-8E18B4CC831B}" dt="2021-03-11T08:49:22.145" v="14" actId="478"/>
          <ac:spMkLst>
            <pc:docMk/>
            <pc:sldMk cId="2519707858" sldId="262"/>
            <ac:spMk id="8" creationId="{F43309F8-CEE0-4688-88D7-E533FCC9602E}"/>
          </ac:spMkLst>
        </pc:spChg>
        <pc:spChg chg="add del">
          <ac:chgData name="Ito, Michiko/伊藤 倫子" userId="d379010e-3cff-4875-bf3e-b3ef9477d3ee" providerId="ADAL" clId="{1177F319-54D4-418C-8D97-8E18B4CC831B}" dt="2021-03-11T08:49:25.487" v="15" actId="478"/>
          <ac:spMkLst>
            <pc:docMk/>
            <pc:sldMk cId="2519707858" sldId="262"/>
            <ac:spMk id="9" creationId="{BC1FE948-4999-4322-BFA3-81A82CE369E9}"/>
          </ac:spMkLst>
        </pc:spChg>
        <pc:spChg chg="add mod">
          <ac:chgData name="Ito, Michiko/伊藤 倫子" userId="d379010e-3cff-4875-bf3e-b3ef9477d3ee" providerId="ADAL" clId="{1177F319-54D4-418C-8D97-8E18B4CC831B}" dt="2021-03-11T08:50:48.822" v="53" actId="113"/>
          <ac:spMkLst>
            <pc:docMk/>
            <pc:sldMk cId="2519707858" sldId="262"/>
            <ac:spMk id="10" creationId="{8397CDF8-677F-4898-AF14-66948EC03EEC}"/>
          </ac:spMkLst>
        </pc:spChg>
      </pc:sldChg>
    </pc:docChg>
  </pc:docChgLst>
  <pc:docChgLst>
    <pc:chgData name="Ito, Michiko/伊藤 倫子" userId="S::ito.michiko-01@jp.fujitsu.com::d379010e-3cff-4875-bf3e-b3ef9477d3ee" providerId="AD" clId="Web-{F229B39F-E07C-0000-648A-C088B38D3A24}"/>
    <pc:docChg chg="addSld delSld modSld">
      <pc:chgData name="Ito, Michiko/伊藤 倫子" userId="S::ito.michiko-01@jp.fujitsu.com::d379010e-3cff-4875-bf3e-b3ef9477d3ee" providerId="AD" clId="Web-{F229B39F-E07C-0000-648A-C088B38D3A24}" dt="2021-03-11T08:42:26.500" v="15" actId="1076"/>
      <pc:docMkLst>
        <pc:docMk/>
      </pc:docMkLst>
      <pc:sldChg chg="delSp">
        <pc:chgData name="Ito, Michiko/伊藤 倫子" userId="S::ito.michiko-01@jp.fujitsu.com::d379010e-3cff-4875-bf3e-b3ef9477d3ee" providerId="AD" clId="Web-{F229B39F-E07C-0000-648A-C088B38D3A24}" dt="2021-03-11T08:41:32.358" v="1"/>
        <pc:sldMkLst>
          <pc:docMk/>
          <pc:sldMk cId="170777304" sldId="261"/>
        </pc:sldMkLst>
        <pc:spChg chg="del">
          <ac:chgData name="Ito, Michiko/伊藤 倫子" userId="S::ito.michiko-01@jp.fujitsu.com::d379010e-3cff-4875-bf3e-b3ef9477d3ee" providerId="AD" clId="Web-{F229B39F-E07C-0000-648A-C088B38D3A24}" dt="2021-03-11T08:41:32.358" v="1"/>
          <ac:spMkLst>
            <pc:docMk/>
            <pc:sldMk cId="170777304" sldId="261"/>
            <ac:spMk id="3" creationId="{774FDBE1-3310-4528-B741-1A7F58C2E6F8}"/>
          </ac:spMkLst>
        </pc:spChg>
        <pc:spChg chg="del">
          <ac:chgData name="Ito, Michiko/伊藤 倫子" userId="S::ito.michiko-01@jp.fujitsu.com::d379010e-3cff-4875-bf3e-b3ef9477d3ee" providerId="AD" clId="Web-{F229B39F-E07C-0000-648A-C088B38D3A24}" dt="2021-03-11T08:41:32.343" v="0"/>
          <ac:spMkLst>
            <pc:docMk/>
            <pc:sldMk cId="170777304" sldId="261"/>
            <ac:spMk id="11" creationId="{C92071CE-B7D6-4306-8B88-5C9E82E0FEE8}"/>
          </ac:spMkLst>
        </pc:spChg>
      </pc:sldChg>
      <pc:sldChg chg="addSp delSp modSp add replId">
        <pc:chgData name="Ito, Michiko/伊藤 倫子" userId="S::ito.michiko-01@jp.fujitsu.com::d379010e-3cff-4875-bf3e-b3ef9477d3ee" providerId="AD" clId="Web-{F229B39F-E07C-0000-648A-C088B38D3A24}" dt="2021-03-11T08:42:26.500" v="15" actId="1076"/>
        <pc:sldMkLst>
          <pc:docMk/>
          <pc:sldMk cId="2519707858" sldId="262"/>
        </pc:sldMkLst>
        <pc:spChg chg="del">
          <ac:chgData name="Ito, Michiko/伊藤 倫子" userId="S::ito.michiko-01@jp.fujitsu.com::d379010e-3cff-4875-bf3e-b3ef9477d3ee" providerId="AD" clId="Web-{F229B39F-E07C-0000-648A-C088B38D3A24}" dt="2021-03-11T08:41:46.218" v="4"/>
          <ac:spMkLst>
            <pc:docMk/>
            <pc:sldMk cId="2519707858" sldId="262"/>
            <ac:spMk id="2" creationId="{E211CA00-9BEA-46B2-B80A-72F6E5761D1C}"/>
          </ac:spMkLst>
        </pc:spChg>
        <pc:spChg chg="add mod">
          <ac:chgData name="Ito, Michiko/伊藤 倫子" userId="S::ito.michiko-01@jp.fujitsu.com::d379010e-3cff-4875-bf3e-b3ef9477d3ee" providerId="AD" clId="Web-{F229B39F-E07C-0000-648A-C088B38D3A24}" dt="2021-03-11T08:42:26.500" v="15" actId="1076"/>
          <ac:spMkLst>
            <pc:docMk/>
            <pc:sldMk cId="2519707858" sldId="262"/>
            <ac:spMk id="3" creationId="{07E38739-720F-4137-AFF2-388CB13134F2}"/>
          </ac:spMkLst>
        </pc:spChg>
        <pc:spChg chg="del mod">
          <ac:chgData name="Ito, Michiko/伊藤 倫子" userId="S::ito.michiko-01@jp.fujitsu.com::d379010e-3cff-4875-bf3e-b3ef9477d3ee" providerId="AD" clId="Web-{F229B39F-E07C-0000-648A-C088B38D3A24}" dt="2021-03-11T08:41:48.203" v="5"/>
          <ac:spMkLst>
            <pc:docMk/>
            <pc:sldMk cId="2519707858" sldId="262"/>
            <ac:spMk id="31" creationId="{D19ADA0E-F471-43C1-A319-E6FB5062A0B1}"/>
          </ac:spMkLst>
        </pc:spChg>
      </pc:sldChg>
      <pc:sldChg chg="add del replId">
        <pc:chgData name="Ito, Michiko/伊藤 倫子" userId="S::ito.michiko-01@jp.fujitsu.com::d379010e-3cff-4875-bf3e-b3ef9477d3ee" providerId="AD" clId="Web-{F229B39F-E07C-0000-648A-C088B38D3A24}" dt="2021-03-11T08:42:02.343" v="7"/>
        <pc:sldMkLst>
          <pc:docMk/>
          <pc:sldMk cId="4131188530" sldId="26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955318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100008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217226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2729238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2604543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1779895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1311734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2527205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2440913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4120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7DC8EB-4567-4119-93A1-5E9FCBC6F930}" type="datetimeFigureOut">
              <a:rPr kumimoji="1" lang="ja-JP" altLang="en-US" smtClean="0"/>
              <a:t>2021/4/7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18160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67DC8EB-4567-4119-93A1-5E9FCBC6F930}" type="datetimeFigureOut">
              <a:rPr kumimoji="1" lang="ja-JP" altLang="en-US" smtClean="0"/>
              <a:t>2021/4/7</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A20335D-720C-4100-B1F2-1837483FEE03}" type="slidenum">
              <a:rPr kumimoji="1" lang="ja-JP" altLang="en-US" smtClean="0"/>
              <a:t>‹#›</a:t>
            </a:fld>
            <a:endParaRPr kumimoji="1" lang="ja-JP" altLang="en-US"/>
          </a:p>
        </p:txBody>
      </p:sp>
    </p:spTree>
    <p:extLst>
      <p:ext uri="{BB962C8B-B14F-4D97-AF65-F5344CB8AC3E}">
        <p14:creationId xmlns:p14="http://schemas.microsoft.com/office/powerpoint/2010/main" val="20807452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四角形: 角を丸くする 11">
            <a:extLst>
              <a:ext uri="{FF2B5EF4-FFF2-40B4-BE49-F238E27FC236}">
                <a16:creationId xmlns:a16="http://schemas.microsoft.com/office/drawing/2014/main" id="{34A1755F-FFE5-412F-8BB7-D99DD0BF3917}"/>
              </a:ext>
            </a:extLst>
          </p:cNvPr>
          <p:cNvSpPr/>
          <p:nvPr/>
        </p:nvSpPr>
        <p:spPr>
          <a:xfrm>
            <a:off x="213756" y="1589160"/>
            <a:ext cx="6394174" cy="7246085"/>
          </a:xfrm>
          <a:prstGeom prst="roundRect">
            <a:avLst>
              <a:gd name="adj" fmla="val 620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70FCC5EF-8CBE-4895-B237-10A2ABBDCCAC}"/>
              </a:ext>
            </a:extLst>
          </p:cNvPr>
          <p:cNvSpPr/>
          <p:nvPr/>
        </p:nvSpPr>
        <p:spPr>
          <a:xfrm>
            <a:off x="286390" y="1537650"/>
            <a:ext cx="6690360" cy="7351344"/>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ctr"/>
          <a:lstStyle/>
          <a:p>
            <a:r>
              <a:rPr kumimoji="1" lang="ja-JP" altLang="en-US" b="1" dirty="0">
                <a:solidFill>
                  <a:prstClr val="black"/>
                </a:solidFill>
                <a:latin typeface="Meiryo UI" panose="020B0604030504040204" pitchFamily="50" charset="-128"/>
                <a:ea typeface="Meiryo UI" panose="020B0604030504040204" pitchFamily="50" charset="-128"/>
              </a:rPr>
              <a:t>◆お願い事項</a:t>
            </a:r>
          </a:p>
          <a:p>
            <a:pPr lvl="0"/>
            <a:r>
              <a:rPr kumimoji="1" lang="ja-JP" altLang="en-US" sz="16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①以下の業務の課題に対し、解決案についてご意見をください。</a:t>
            </a:r>
          </a:p>
          <a:p>
            <a:pPr lvl="0"/>
            <a:endParaRPr kumimoji="1" lang="ja-JP" altLang="en-US" sz="1400" dirty="0">
              <a:solidFill>
                <a:prstClr val="black"/>
              </a:solidFill>
              <a:latin typeface="Meiryo UI" panose="020B0604030504040204" pitchFamily="50" charset="-128"/>
              <a:ea typeface="Meiryo UI" panose="020B0604030504040204" pitchFamily="50" charset="-128"/>
            </a:endParaRP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dirty="0">
                <a:solidFill>
                  <a:prstClr val="black"/>
                </a:solidFill>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想定される業務</a:t>
            </a:r>
            <a:r>
              <a:rPr kumimoji="1" lang="en-US" altLang="ja-JP" sz="1400" dirty="0">
                <a:solidFill>
                  <a:prstClr val="black"/>
                </a:solidFill>
                <a:latin typeface="Meiryo UI" panose="020B0604030504040204" pitchFamily="50" charset="-128"/>
                <a:ea typeface="Meiryo UI" panose="020B0604030504040204" pitchFamily="50" charset="-128"/>
              </a:rPr>
              <a:t>】</a:t>
            </a: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電話・メール・チャット・</a:t>
            </a:r>
            <a:r>
              <a:rPr kumimoji="1" lang="en-US" altLang="ja-JP" sz="1400" dirty="0">
                <a:solidFill>
                  <a:prstClr val="black"/>
                </a:solidFill>
                <a:latin typeface="Meiryo UI" panose="020B0604030504040204" pitchFamily="50" charset="-128"/>
                <a:ea typeface="Meiryo UI" panose="020B0604030504040204" pitchFamily="50" charset="-128"/>
              </a:rPr>
              <a:t>FAX</a:t>
            </a:r>
            <a:r>
              <a:rPr kumimoji="1" lang="ja-JP" altLang="en-US" sz="1400" dirty="0">
                <a:solidFill>
                  <a:prstClr val="black"/>
                </a:solidFill>
                <a:latin typeface="Meiryo UI" panose="020B0604030504040204" pitchFamily="50" charset="-128"/>
                <a:ea typeface="Meiryo UI" panose="020B0604030504040204" pitchFamily="50" charset="-128"/>
              </a:rPr>
              <a:t>対応</a:t>
            </a: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朝会・夕会・当日作業の報告</a:t>
            </a:r>
            <a:endParaRPr kumimoji="1" lang="en-US" altLang="ja-JP" sz="1400" dirty="0">
              <a:solidFill>
                <a:prstClr val="black"/>
              </a:solidFill>
              <a:latin typeface="Meiryo UI" panose="020B0604030504040204" pitchFamily="50" charset="-128"/>
              <a:ea typeface="Meiryo UI" panose="020B0604030504040204" pitchFamily="50" charset="-128"/>
            </a:endParaRP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郵便物処理</a:t>
            </a: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事務手続き関連</a:t>
            </a:r>
            <a:r>
              <a:rPr kumimoji="1" lang="en-US" altLang="ja-JP" sz="1400" dirty="0">
                <a:solidFill>
                  <a:prstClr val="black"/>
                </a:solidFill>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紙・システム</a:t>
            </a:r>
            <a:r>
              <a:rPr kumimoji="1" lang="en-US" altLang="ja-JP" sz="1400" dirty="0">
                <a:solidFill>
                  <a:prstClr val="black"/>
                </a:solidFill>
                <a:latin typeface="Meiryo UI" panose="020B0604030504040204" pitchFamily="50" charset="-128"/>
                <a:ea typeface="Meiryo UI" panose="020B0604030504040204" pitchFamily="50" charset="-128"/>
              </a:rPr>
              <a:t>)</a:t>
            </a: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お客様対応</a:t>
            </a:r>
            <a:r>
              <a:rPr kumimoji="1" lang="en-US" altLang="ja-JP" sz="1400" dirty="0">
                <a:solidFill>
                  <a:prstClr val="black"/>
                </a:solidFill>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メール、案件対応、保守・ライセンス対応</a:t>
            </a:r>
            <a:r>
              <a:rPr kumimoji="1" lang="en-US" altLang="ja-JP" sz="1400" dirty="0">
                <a:solidFill>
                  <a:prstClr val="black"/>
                </a:solidFill>
                <a:latin typeface="Meiryo UI" panose="020B0604030504040204" pitchFamily="50" charset="-128"/>
                <a:ea typeface="Meiryo UI" panose="020B0604030504040204" pitchFamily="50" charset="-128"/>
              </a:rPr>
              <a:t>)</a:t>
            </a: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社内作業</a:t>
            </a:r>
            <a:r>
              <a:rPr kumimoji="1" lang="en-US" altLang="ja-JP" sz="1400" dirty="0">
                <a:solidFill>
                  <a:prstClr val="black"/>
                </a:solidFill>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開発部・技術部門などへの依頼、社内打ち合わせ</a:t>
            </a:r>
            <a:r>
              <a:rPr kumimoji="1" lang="en-US" altLang="ja-JP" sz="1400" dirty="0">
                <a:solidFill>
                  <a:prstClr val="black"/>
                </a:solidFill>
                <a:latin typeface="Meiryo UI" panose="020B0604030504040204" pitchFamily="50" charset="-128"/>
                <a:ea typeface="Meiryo UI" panose="020B0604030504040204" pitchFamily="50" charset="-128"/>
              </a:rPr>
              <a:t>)</a:t>
            </a:r>
          </a:p>
          <a:p>
            <a:pPr lvl="0"/>
            <a:endParaRPr kumimoji="1" lang="en-US" altLang="ja-JP" sz="1400" dirty="0">
              <a:solidFill>
                <a:prstClr val="black"/>
              </a:solidFill>
              <a:latin typeface="Meiryo UI" panose="020B0604030504040204" pitchFamily="50" charset="-128"/>
              <a:ea typeface="Meiryo UI" panose="020B0604030504040204" pitchFamily="50" charset="-128"/>
            </a:endParaRP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dirty="0">
                <a:solidFill>
                  <a:prstClr val="black"/>
                </a:solidFill>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自社製品の宣伝も歓迎致します。</a:t>
            </a:r>
          </a:p>
          <a:p>
            <a:pPr lvl="0"/>
            <a:endParaRPr kumimoji="1" lang="ja-JP" altLang="en-US" sz="1400" dirty="0">
              <a:solidFill>
                <a:prstClr val="black"/>
              </a:solidFill>
              <a:latin typeface="Meiryo UI" panose="020B0604030504040204" pitchFamily="50" charset="-128"/>
              <a:ea typeface="Meiryo UI" panose="020B0604030504040204" pitchFamily="50" charset="-128"/>
            </a:endParaRPr>
          </a:p>
          <a:p>
            <a:pPr lvl="0"/>
            <a:r>
              <a:rPr kumimoji="1" lang="ja-JP" altLang="en-US" sz="1400" dirty="0">
                <a:solidFill>
                  <a:prstClr val="black"/>
                </a:solidFill>
                <a:latin typeface="Meiryo UI" panose="020B0604030504040204" pitchFamily="50" charset="-128"/>
                <a:ea typeface="Meiryo UI" panose="020B0604030504040204" pitchFamily="50" charset="-128"/>
              </a:rPr>
              <a:t>   ②①に提示した業務の課題「</a:t>
            </a:r>
            <a:r>
              <a:rPr kumimoji="1" lang="ja-JP" altLang="en-US" sz="1400" b="1" dirty="0">
                <a:solidFill>
                  <a:srgbClr val="C00000"/>
                </a:solidFill>
                <a:latin typeface="Meiryo UI" panose="020B0604030504040204" pitchFamily="50" charset="-128"/>
                <a:ea typeface="Meiryo UI" panose="020B0604030504040204" pitchFamily="50" charset="-128"/>
              </a:rPr>
              <a:t>以外</a:t>
            </a:r>
            <a:r>
              <a:rPr kumimoji="1" lang="ja-JP" altLang="en-US" sz="1400" dirty="0">
                <a:solidFill>
                  <a:prstClr val="black"/>
                </a:solidFill>
                <a:latin typeface="Meiryo UI" panose="020B0604030504040204" pitchFamily="50" charset="-128"/>
                <a:ea typeface="Meiryo UI" panose="020B0604030504040204" pitchFamily="50" charset="-128"/>
              </a:rPr>
              <a:t>」に、</a:t>
            </a:r>
            <a:endParaRPr kumimoji="1" lang="en-US" altLang="ja-JP" sz="1400" dirty="0">
              <a:solidFill>
                <a:prstClr val="black"/>
              </a:solidFill>
              <a:latin typeface="Meiryo UI" panose="020B0604030504040204" pitchFamily="50" charset="-128"/>
              <a:ea typeface="Meiryo UI" panose="020B0604030504040204" pitchFamily="50" charset="-128"/>
            </a:endParaRPr>
          </a:p>
          <a:p>
            <a:pPr lvl="0"/>
            <a:r>
              <a:rPr kumimoji="1" lang="en-US" altLang="ja-JP" sz="14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想定される課題と解決案がございましたら、ご意見ください。</a:t>
            </a:r>
          </a:p>
          <a:p>
            <a:pPr lvl="0"/>
            <a:endParaRPr kumimoji="1" lang="ja-JP" altLang="en-US" sz="1200" dirty="0">
              <a:solidFill>
                <a:prstClr val="black"/>
              </a:solidFill>
              <a:latin typeface="Meiryo UI" panose="020B0604030504040204" pitchFamily="50" charset="-128"/>
              <a:ea typeface="Meiryo UI" panose="020B0604030504040204" pitchFamily="50" charset="-128"/>
            </a:endParaRPr>
          </a:p>
          <a:p>
            <a:pPr lvl="0"/>
            <a:r>
              <a:rPr kumimoji="1" lang="ja-JP" altLang="en-US" b="1" dirty="0">
                <a:solidFill>
                  <a:prstClr val="black"/>
                </a:solidFill>
                <a:latin typeface="Meiryo UI" panose="020B0604030504040204" pitchFamily="50" charset="-128"/>
                <a:ea typeface="Meiryo UI" panose="020B0604030504040204" pitchFamily="50" charset="-128"/>
              </a:rPr>
              <a:t>◆日時</a:t>
            </a:r>
            <a:endParaRPr kumimoji="1" lang="en-US" altLang="ja-JP" b="1" dirty="0">
              <a:solidFill>
                <a:prstClr val="black"/>
              </a:solidFill>
              <a:latin typeface="Meiryo UI" panose="020B0604030504040204" pitchFamily="50" charset="-128"/>
              <a:ea typeface="Meiryo UI" panose="020B0604030504040204" pitchFamily="50" charset="-128"/>
            </a:endParaRPr>
          </a:p>
          <a:p>
            <a:pPr lvl="0"/>
            <a:r>
              <a:rPr kumimoji="1" lang="en-US" altLang="ja-JP" sz="1400" dirty="0">
                <a:solidFill>
                  <a:prstClr val="black"/>
                </a:solidFill>
                <a:latin typeface="Meiryo UI" panose="020B0604030504040204" pitchFamily="50" charset="-128"/>
                <a:ea typeface="Meiryo UI" panose="020B0604030504040204" pitchFamily="50" charset="-128"/>
              </a:rPr>
              <a:t>	1</a:t>
            </a:r>
            <a:r>
              <a:rPr kumimoji="1" lang="ja-JP" altLang="en-US" sz="1400" dirty="0">
                <a:solidFill>
                  <a:prstClr val="black"/>
                </a:solidFill>
                <a:latin typeface="Meiryo UI" panose="020B0604030504040204" pitchFamily="50" charset="-128"/>
                <a:ea typeface="Meiryo UI" panose="020B0604030504040204" pitchFamily="50" charset="-128"/>
              </a:rPr>
              <a:t>回目：</a:t>
            </a:r>
            <a:r>
              <a:rPr kumimoji="1" lang="en-US" altLang="ja-JP" sz="1400" dirty="0">
                <a:solidFill>
                  <a:prstClr val="black"/>
                </a:solidFill>
                <a:latin typeface="Meiryo UI" panose="020B0604030504040204" pitchFamily="50" charset="-128"/>
                <a:ea typeface="Meiryo UI" panose="020B0604030504040204" pitchFamily="50" charset="-128"/>
              </a:rPr>
              <a:t>2021/4/22(</a:t>
            </a:r>
            <a:r>
              <a:rPr kumimoji="1" lang="ja-JP" altLang="en-US" sz="1400" dirty="0">
                <a:solidFill>
                  <a:prstClr val="black"/>
                </a:solidFill>
                <a:latin typeface="Meiryo UI" panose="020B0604030504040204" pitchFamily="50" charset="-128"/>
                <a:ea typeface="Meiryo UI" panose="020B0604030504040204" pitchFamily="50" charset="-128"/>
              </a:rPr>
              <a:t>木</a:t>
            </a:r>
            <a:r>
              <a:rPr kumimoji="1" lang="en-US" altLang="ja-JP" sz="1400" dirty="0">
                <a:solidFill>
                  <a:prstClr val="black"/>
                </a:solidFill>
                <a:latin typeface="Meiryo UI" panose="020B0604030504040204" pitchFamily="50" charset="-128"/>
                <a:ea typeface="Meiryo UI" panose="020B0604030504040204" pitchFamily="50" charset="-128"/>
              </a:rPr>
              <a:t>) 15:00</a:t>
            </a:r>
            <a:r>
              <a:rPr kumimoji="1" lang="ja-JP" altLang="en-US" sz="1400" dirty="0">
                <a:solidFill>
                  <a:prstClr val="black"/>
                </a:solidFill>
                <a:latin typeface="Meiryo UI" panose="020B0604030504040204" pitchFamily="50" charset="-128"/>
                <a:ea typeface="Meiryo UI" panose="020B0604030504040204" pitchFamily="50" charset="-128"/>
              </a:rPr>
              <a:t>～</a:t>
            </a:r>
            <a:r>
              <a:rPr kumimoji="1" lang="en-US" altLang="ja-JP" sz="1400" dirty="0">
                <a:solidFill>
                  <a:prstClr val="black"/>
                </a:solidFill>
                <a:latin typeface="Meiryo UI" panose="020B0604030504040204" pitchFamily="50" charset="-128"/>
                <a:ea typeface="Meiryo UI" panose="020B0604030504040204" pitchFamily="50" charset="-128"/>
              </a:rPr>
              <a:t>16:00</a:t>
            </a:r>
          </a:p>
          <a:p>
            <a:pPr lvl="0"/>
            <a:r>
              <a:rPr kumimoji="1" lang="en-US" altLang="ja-JP" sz="1400" dirty="0">
                <a:solidFill>
                  <a:prstClr val="black"/>
                </a:solidFill>
                <a:latin typeface="Meiryo UI" panose="020B0604030504040204" pitchFamily="50" charset="-128"/>
                <a:ea typeface="Meiryo UI" panose="020B0604030504040204" pitchFamily="50" charset="-128"/>
              </a:rPr>
              <a:t>	2</a:t>
            </a:r>
            <a:r>
              <a:rPr kumimoji="1" lang="ja-JP" altLang="en-US" sz="1400" dirty="0">
                <a:solidFill>
                  <a:prstClr val="black"/>
                </a:solidFill>
                <a:latin typeface="Meiryo UI" panose="020B0604030504040204" pitchFamily="50" charset="-128"/>
                <a:ea typeface="Meiryo UI" panose="020B0604030504040204" pitchFamily="50" charset="-128"/>
              </a:rPr>
              <a:t>回目：</a:t>
            </a:r>
            <a:r>
              <a:rPr kumimoji="1" lang="en-US" altLang="ja-JP" sz="1400" dirty="0">
                <a:solidFill>
                  <a:prstClr val="black"/>
                </a:solidFill>
                <a:latin typeface="Meiryo UI" panose="020B0604030504040204" pitchFamily="50" charset="-128"/>
                <a:ea typeface="Meiryo UI" panose="020B0604030504040204" pitchFamily="50" charset="-128"/>
              </a:rPr>
              <a:t>2021/4/26(</a:t>
            </a:r>
            <a:r>
              <a:rPr kumimoji="1" lang="ja-JP" altLang="en-US" sz="1400" dirty="0">
                <a:solidFill>
                  <a:prstClr val="black"/>
                </a:solidFill>
                <a:latin typeface="Meiryo UI" panose="020B0604030504040204" pitchFamily="50" charset="-128"/>
                <a:ea typeface="Meiryo UI" panose="020B0604030504040204" pitchFamily="50" charset="-128"/>
              </a:rPr>
              <a:t>月</a:t>
            </a:r>
            <a:r>
              <a:rPr kumimoji="1" lang="en-US" altLang="ja-JP" sz="1400" dirty="0">
                <a:solidFill>
                  <a:prstClr val="black"/>
                </a:solidFill>
                <a:latin typeface="Meiryo UI" panose="020B0604030504040204" pitchFamily="50" charset="-128"/>
                <a:ea typeface="Meiryo UI" panose="020B0604030504040204" pitchFamily="50" charset="-128"/>
              </a:rPr>
              <a:t>) 11:00</a:t>
            </a:r>
            <a:r>
              <a:rPr kumimoji="1" lang="ja-JP" altLang="en-US" sz="1400" dirty="0">
                <a:solidFill>
                  <a:prstClr val="black"/>
                </a:solidFill>
                <a:latin typeface="Meiryo UI" panose="020B0604030504040204" pitchFamily="50" charset="-128"/>
                <a:ea typeface="Meiryo UI" panose="020B0604030504040204" pitchFamily="50" charset="-128"/>
              </a:rPr>
              <a:t>～</a:t>
            </a:r>
            <a:r>
              <a:rPr kumimoji="1" lang="en-US" altLang="ja-JP" sz="1400" dirty="0">
                <a:solidFill>
                  <a:prstClr val="black"/>
                </a:solidFill>
                <a:latin typeface="Meiryo UI" panose="020B0604030504040204" pitchFamily="50" charset="-128"/>
                <a:ea typeface="Meiryo UI" panose="020B0604030504040204" pitchFamily="50" charset="-128"/>
              </a:rPr>
              <a:t>12:00</a:t>
            </a: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200" dirty="0">
                <a:solidFill>
                  <a:prstClr val="black"/>
                </a:solidFill>
                <a:latin typeface="Meiryo UI" panose="020B0604030504040204" pitchFamily="50" charset="-128"/>
                <a:ea typeface="Meiryo UI" panose="020B0604030504040204" pitchFamily="50" charset="-128"/>
              </a:rPr>
              <a:t>※ </a:t>
            </a:r>
            <a:r>
              <a:rPr kumimoji="1" lang="ja-JP" altLang="en-US" sz="1200" dirty="0">
                <a:solidFill>
                  <a:prstClr val="black"/>
                </a:solidFill>
                <a:latin typeface="Meiryo UI" panose="020B0604030504040204" pitchFamily="50" charset="-128"/>
                <a:ea typeface="Meiryo UI" panose="020B0604030504040204" pitchFamily="50" charset="-128"/>
              </a:rPr>
              <a:t>参加可能な日時をお選びください。</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endParaRPr kumimoji="1" lang="ja-JP" altLang="en-US" sz="1200" dirty="0">
              <a:solidFill>
                <a:prstClr val="black"/>
              </a:solidFill>
              <a:latin typeface="Meiryo UI" panose="020B0604030504040204" pitchFamily="50" charset="-128"/>
              <a:ea typeface="Meiryo UI" panose="020B0604030504040204" pitchFamily="50" charset="-128"/>
            </a:endParaRPr>
          </a:p>
          <a:p>
            <a:pPr lvl="0"/>
            <a:r>
              <a:rPr kumimoji="1" lang="ja-JP" altLang="en-US" b="1" dirty="0">
                <a:solidFill>
                  <a:prstClr val="black"/>
                </a:solidFill>
                <a:latin typeface="Meiryo UI" panose="020B0604030504040204" pitchFamily="50" charset="-128"/>
                <a:ea typeface="Meiryo UI" panose="020B0604030504040204" pitchFamily="50" charset="-128"/>
              </a:rPr>
              <a:t>◆会場</a:t>
            </a:r>
            <a:endParaRPr kumimoji="1" lang="en-US" altLang="ja-JP" b="1" dirty="0">
              <a:solidFill>
                <a:prstClr val="black"/>
              </a:solidFill>
              <a:latin typeface="Meiryo UI" panose="020B0604030504040204" pitchFamily="50" charset="-128"/>
              <a:ea typeface="Meiryo UI" panose="020B0604030504040204" pitchFamily="50" charset="-128"/>
            </a:endParaRPr>
          </a:p>
          <a:p>
            <a:pPr lvl="0"/>
            <a:r>
              <a:rPr kumimoji="1" lang="en-US" altLang="ja-JP" b="1" dirty="0">
                <a:solidFill>
                  <a:prstClr val="black"/>
                </a:solidFill>
                <a:latin typeface="Meiryo UI" panose="020B0604030504040204" pitchFamily="50" charset="-128"/>
                <a:ea typeface="Meiryo UI" panose="020B0604030504040204" pitchFamily="50" charset="-128"/>
              </a:rPr>
              <a:t>	</a:t>
            </a:r>
            <a:r>
              <a:rPr kumimoji="1" lang="en-US" altLang="ja-JP" sz="1600" dirty="0">
                <a:solidFill>
                  <a:prstClr val="black"/>
                </a:solidFill>
                <a:latin typeface="Meiryo UI" panose="020B0604030504040204" pitchFamily="50" charset="-128"/>
                <a:ea typeface="Meiryo UI" panose="020B0604030504040204" pitchFamily="50" charset="-128"/>
              </a:rPr>
              <a:t>zoom</a:t>
            </a:r>
            <a:endParaRPr kumimoji="1" lang="en-US" altLang="ja-JP" sz="1400" dirty="0">
              <a:solidFill>
                <a:prstClr val="black"/>
              </a:solidFill>
              <a:latin typeface="Meiryo UI" panose="020B0604030504040204" pitchFamily="50" charset="-128"/>
              <a:ea typeface="Meiryo UI" panose="020B0604030504040204" pitchFamily="50" charset="-128"/>
            </a:endParaRP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200" dirty="0">
                <a:solidFill>
                  <a:prstClr val="black"/>
                </a:solidFill>
                <a:latin typeface="Meiryo UI" panose="020B0604030504040204" pitchFamily="50" charset="-128"/>
                <a:ea typeface="Meiryo UI" panose="020B0604030504040204" pitchFamily="50" charset="-128"/>
              </a:rPr>
              <a:t>※ </a:t>
            </a:r>
            <a:r>
              <a:rPr kumimoji="1" lang="ja-JP" altLang="en-US" sz="1200" dirty="0">
                <a:solidFill>
                  <a:prstClr val="black"/>
                </a:solidFill>
                <a:latin typeface="Meiryo UI" panose="020B0604030504040204" pitchFamily="50" charset="-128"/>
                <a:ea typeface="Meiryo UI" panose="020B0604030504040204" pitchFamily="50" charset="-128"/>
              </a:rPr>
              <a:t>参加者の方に、後日改めて接続先やアクセスコードをお知らせいたします。</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endParaRPr kumimoji="1" lang="en-US" altLang="ja-JP" sz="1200" dirty="0">
              <a:solidFill>
                <a:prstClr val="black"/>
              </a:solidFill>
              <a:latin typeface="Meiryo UI" panose="020B0604030504040204" pitchFamily="50" charset="-128"/>
              <a:ea typeface="Meiryo UI" panose="020B0604030504040204" pitchFamily="50" charset="-128"/>
            </a:endParaRPr>
          </a:p>
          <a:p>
            <a:pPr lvl="0"/>
            <a:r>
              <a:rPr kumimoji="1" lang="ja-JP" altLang="en-US" b="1" dirty="0">
                <a:solidFill>
                  <a:prstClr val="black"/>
                </a:solidFill>
                <a:latin typeface="Meiryo UI" panose="020B0604030504040204" pitchFamily="50" charset="-128"/>
                <a:ea typeface="Meiryo UI" panose="020B0604030504040204" pitchFamily="50" charset="-128"/>
              </a:rPr>
              <a:t>◆お申し込み</a:t>
            </a:r>
            <a:endParaRPr kumimoji="1" lang="en-US" altLang="ja-JP" b="1" dirty="0">
              <a:solidFill>
                <a:prstClr val="black"/>
              </a:solidFill>
              <a:latin typeface="Meiryo UI" panose="020B0604030504040204" pitchFamily="50" charset="-128"/>
              <a:ea typeface="Meiryo UI" panose="020B0604030504040204" pitchFamily="50" charset="-128"/>
            </a:endParaRPr>
          </a:p>
          <a:p>
            <a:pPr lvl="0"/>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下記のメールアドレスまで、ご連絡ください</a:t>
            </a:r>
            <a:endParaRPr kumimoji="1" lang="en-US" altLang="ja-JP" sz="1400" u="sng" dirty="0">
              <a:solidFill>
                <a:prstClr val="black"/>
              </a:solidFill>
              <a:latin typeface="Meiryo UI" panose="020B0604030504040204" pitchFamily="50" charset="-128"/>
              <a:ea typeface="Meiryo UI" panose="020B0604030504040204" pitchFamily="50" charset="-128"/>
            </a:endParaRPr>
          </a:p>
          <a:p>
            <a:pPr lvl="0"/>
            <a:r>
              <a:rPr kumimoji="1" lang="en-US" altLang="ja-JP" sz="1400" dirty="0">
                <a:solidFill>
                  <a:prstClr val="black"/>
                </a:solidFill>
                <a:latin typeface="Meiryo UI" panose="020B0604030504040204" pitchFamily="50" charset="-128"/>
                <a:ea typeface="Meiryo UI" panose="020B0604030504040204" pitchFamily="50" charset="-128"/>
              </a:rPr>
              <a:t>           subcommittee-busimp-external@ml.css.fujitsu.com</a:t>
            </a:r>
          </a:p>
          <a:p>
            <a:pPr lvl="0"/>
            <a:endParaRPr kumimoji="1" lang="en-US" altLang="ja-JP" sz="1200" dirty="0">
              <a:solidFill>
                <a:prstClr val="black"/>
              </a:solidFill>
              <a:latin typeface="Meiryo UI" panose="020B0604030504040204" pitchFamily="50" charset="-128"/>
              <a:ea typeface="Meiryo UI" panose="020B0604030504040204" pitchFamily="50" charset="-128"/>
            </a:endParaRPr>
          </a:p>
          <a:p>
            <a:pPr lvl="0"/>
            <a:r>
              <a:rPr kumimoji="1" lang="ja-JP" altLang="en-US" b="1" dirty="0">
                <a:solidFill>
                  <a:prstClr val="black"/>
                </a:solidFill>
                <a:latin typeface="Meiryo UI" panose="020B0604030504040204" pitchFamily="50" charset="-128"/>
                <a:ea typeface="Meiryo UI" panose="020B0604030504040204" pitchFamily="50" charset="-128"/>
              </a:rPr>
              <a:t>◆背景</a:t>
            </a:r>
            <a:endParaRPr kumimoji="1" lang="en-US" altLang="ja-JP" b="1" dirty="0">
              <a:solidFill>
                <a:prstClr val="black"/>
              </a:solidFill>
              <a:latin typeface="Meiryo UI" panose="020B0604030504040204" pitchFamily="50" charset="-128"/>
              <a:ea typeface="Meiryo UI" panose="020B0604030504040204" pitchFamily="50" charset="-128"/>
            </a:endParaRPr>
          </a:p>
          <a:p>
            <a:pPr lvl="0"/>
            <a:r>
              <a:rPr kumimoji="1" lang="ja-JP" altLang="en-US" sz="1600"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次ページをご参照ください</a:t>
            </a:r>
            <a:endParaRPr kumimoji="1" lang="en-US" altLang="ja-JP" sz="1600" dirty="0">
              <a:solidFill>
                <a:prstClr val="black"/>
              </a:solidFill>
              <a:latin typeface="Meiryo UI" panose="020B0604030504040204" pitchFamily="50" charset="-128"/>
              <a:ea typeface="Meiryo UI" panose="020B0604030504040204" pitchFamily="50" charset="-128"/>
            </a:endParaRPr>
          </a:p>
        </p:txBody>
      </p:sp>
      <p:cxnSp>
        <p:nvCxnSpPr>
          <p:cNvPr id="6" name="直線コネクタ 5">
            <a:extLst>
              <a:ext uri="{FF2B5EF4-FFF2-40B4-BE49-F238E27FC236}">
                <a16:creationId xmlns:a16="http://schemas.microsoft.com/office/drawing/2014/main" id="{6DD75EB8-6A45-4B02-A1FD-E6F2FA1647B9}"/>
              </a:ext>
            </a:extLst>
          </p:cNvPr>
          <p:cNvCxnSpPr>
            <a:cxnSpLocks/>
          </p:cNvCxnSpPr>
          <p:nvPr/>
        </p:nvCxnSpPr>
        <p:spPr>
          <a:xfrm>
            <a:off x="83820" y="963282"/>
            <a:ext cx="669036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202332B0-8354-45AF-9358-C4D67799BB81}"/>
              </a:ext>
            </a:extLst>
          </p:cNvPr>
          <p:cNvSpPr txBox="1"/>
          <p:nvPr/>
        </p:nvSpPr>
        <p:spPr>
          <a:xfrm>
            <a:off x="83820" y="1045389"/>
            <a:ext cx="6690360" cy="461665"/>
          </a:xfrm>
          <a:prstGeom prst="rect">
            <a:avLst/>
          </a:prstGeom>
          <a:noFill/>
        </p:spPr>
        <p:txBody>
          <a:bodyPr wrap="square" rtlCol="0">
            <a:spAutoFit/>
          </a:bodyPr>
          <a:lstStyle/>
          <a:p>
            <a:pPr algn="ctr"/>
            <a:r>
              <a:rPr kumimoji="1" lang="ja-JP" altLang="en-US" sz="2400" dirty="0">
                <a:latin typeface="Meiryo UI" panose="020B0604030504040204" pitchFamily="50" charset="-128"/>
                <a:ea typeface="Meiryo UI" panose="020B0604030504040204" pitchFamily="50" charset="-128"/>
              </a:rPr>
              <a:t>～ 業務改善 分科会からのお願い ～</a:t>
            </a:r>
          </a:p>
        </p:txBody>
      </p:sp>
      <p:sp>
        <p:nvSpPr>
          <p:cNvPr id="38" name="テキスト ボックス 37">
            <a:extLst>
              <a:ext uri="{FF2B5EF4-FFF2-40B4-BE49-F238E27FC236}">
                <a16:creationId xmlns:a16="http://schemas.microsoft.com/office/drawing/2014/main" id="{DE7DFE86-2FC3-4AA6-A25D-295D05113CBF}"/>
              </a:ext>
            </a:extLst>
          </p:cNvPr>
          <p:cNvSpPr txBox="1"/>
          <p:nvPr/>
        </p:nvSpPr>
        <p:spPr>
          <a:xfrm>
            <a:off x="83820" y="424718"/>
            <a:ext cx="6690360" cy="492443"/>
          </a:xfrm>
          <a:prstGeom prst="rect">
            <a:avLst/>
          </a:prstGeom>
          <a:noFill/>
        </p:spPr>
        <p:txBody>
          <a:bodyPr wrap="square" rtlCol="0">
            <a:spAutoFit/>
          </a:bodyPr>
          <a:lstStyle/>
          <a:p>
            <a:pPr algn="ctr"/>
            <a:r>
              <a:rPr kumimoji="1" lang="ja-JP" altLang="en-US" sz="2600" b="1">
                <a:latin typeface="Meiryo UI" panose="020B0604030504040204" pitchFamily="50" charset="-128"/>
                <a:ea typeface="Meiryo UI" panose="020B0604030504040204" pitchFamily="50" charset="-128"/>
              </a:rPr>
              <a:t>働き方改革推進コンソーシアム 会員の皆様へ</a:t>
            </a:r>
          </a:p>
        </p:txBody>
      </p:sp>
      <p:cxnSp>
        <p:nvCxnSpPr>
          <p:cNvPr id="42" name="直線コネクタ 41">
            <a:extLst>
              <a:ext uri="{FF2B5EF4-FFF2-40B4-BE49-F238E27FC236}">
                <a16:creationId xmlns:a16="http://schemas.microsoft.com/office/drawing/2014/main" id="{8018B0C4-C9EE-4E32-B444-B515EC80E8D5}"/>
              </a:ext>
            </a:extLst>
          </p:cNvPr>
          <p:cNvCxnSpPr>
            <a:cxnSpLocks/>
          </p:cNvCxnSpPr>
          <p:nvPr/>
        </p:nvCxnSpPr>
        <p:spPr>
          <a:xfrm>
            <a:off x="-82430" y="8858399"/>
            <a:ext cx="6690360"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34008720-65D0-47D4-8C28-164E01DC8614}"/>
              </a:ext>
            </a:extLst>
          </p:cNvPr>
          <p:cNvSpPr txBox="1"/>
          <p:nvPr/>
        </p:nvSpPr>
        <p:spPr>
          <a:xfrm>
            <a:off x="2577292" y="8835245"/>
            <a:ext cx="1703416" cy="284033"/>
          </a:xfrm>
          <a:prstGeom prst="rect">
            <a:avLst/>
          </a:prstGeom>
          <a:noFill/>
        </p:spPr>
        <p:txBody>
          <a:bodyPr wrap="square" rtlCol="0">
            <a:spAutoFit/>
          </a:bodyPr>
          <a:lstStyle/>
          <a:p>
            <a:pPr algn="ctr"/>
            <a:r>
              <a:rPr kumimoji="1" lang="en-US" altLang="ja-JP" sz="1200">
                <a:latin typeface="Meiryo UI" panose="020B0604030504040204" pitchFamily="50" charset="-128"/>
                <a:ea typeface="Meiryo UI" panose="020B0604030504040204" pitchFamily="50" charset="-128"/>
              </a:rPr>
              <a:t>1</a:t>
            </a:r>
            <a:endParaRPr kumimoji="1" lang="ja-JP" altLang="en-US" sz="12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9707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a:extLst>
              <a:ext uri="{FF2B5EF4-FFF2-40B4-BE49-F238E27FC236}">
                <a16:creationId xmlns:a16="http://schemas.microsoft.com/office/drawing/2014/main" id="{6DD75EB8-6A45-4B02-A1FD-E6F2FA1647B9}"/>
              </a:ext>
            </a:extLst>
          </p:cNvPr>
          <p:cNvCxnSpPr>
            <a:cxnSpLocks/>
          </p:cNvCxnSpPr>
          <p:nvPr/>
        </p:nvCxnSpPr>
        <p:spPr>
          <a:xfrm>
            <a:off x="83820" y="963282"/>
            <a:ext cx="669036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DE7DFE86-2FC3-4AA6-A25D-295D05113CBF}"/>
              </a:ext>
            </a:extLst>
          </p:cNvPr>
          <p:cNvSpPr txBox="1"/>
          <p:nvPr/>
        </p:nvSpPr>
        <p:spPr>
          <a:xfrm>
            <a:off x="83820" y="424718"/>
            <a:ext cx="6690360" cy="492443"/>
          </a:xfrm>
          <a:prstGeom prst="rect">
            <a:avLst/>
          </a:prstGeom>
          <a:noFill/>
        </p:spPr>
        <p:txBody>
          <a:bodyPr wrap="square" rtlCol="0">
            <a:spAutoFit/>
          </a:bodyPr>
          <a:lstStyle/>
          <a:p>
            <a:pPr algn="ctr"/>
            <a:r>
              <a:rPr kumimoji="1" lang="ja-JP" altLang="en-US" sz="2600" b="1">
                <a:latin typeface="Meiryo UI" panose="020B0604030504040204" pitchFamily="50" charset="-128"/>
                <a:ea typeface="Meiryo UI" panose="020B0604030504040204" pitchFamily="50" charset="-128"/>
              </a:rPr>
              <a:t>働き方改革推進コンソーシアム 会員の皆様へ</a:t>
            </a:r>
          </a:p>
        </p:txBody>
      </p:sp>
      <p:cxnSp>
        <p:nvCxnSpPr>
          <p:cNvPr id="42" name="直線コネクタ 41">
            <a:extLst>
              <a:ext uri="{FF2B5EF4-FFF2-40B4-BE49-F238E27FC236}">
                <a16:creationId xmlns:a16="http://schemas.microsoft.com/office/drawing/2014/main" id="{8018B0C4-C9EE-4E32-B444-B515EC80E8D5}"/>
              </a:ext>
            </a:extLst>
          </p:cNvPr>
          <p:cNvCxnSpPr>
            <a:cxnSpLocks/>
          </p:cNvCxnSpPr>
          <p:nvPr/>
        </p:nvCxnSpPr>
        <p:spPr>
          <a:xfrm>
            <a:off x="-82430" y="8858399"/>
            <a:ext cx="6690360"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34008720-65D0-47D4-8C28-164E01DC8614}"/>
              </a:ext>
            </a:extLst>
          </p:cNvPr>
          <p:cNvSpPr txBox="1"/>
          <p:nvPr/>
        </p:nvSpPr>
        <p:spPr>
          <a:xfrm>
            <a:off x="2577292" y="8835245"/>
            <a:ext cx="1703416" cy="284033"/>
          </a:xfrm>
          <a:prstGeom prst="rect">
            <a:avLst/>
          </a:prstGeom>
          <a:noFill/>
        </p:spPr>
        <p:txBody>
          <a:bodyPr wrap="square" rtlCol="0">
            <a:spAutoFit/>
          </a:bodyPr>
          <a:lstStyle/>
          <a:p>
            <a:pPr algn="ctr"/>
            <a:r>
              <a:rPr kumimoji="1" lang="en-US" altLang="ja-JP" sz="1200">
                <a:latin typeface="Meiryo UI" panose="020B0604030504040204" pitchFamily="50" charset="-128"/>
                <a:ea typeface="Meiryo UI" panose="020B0604030504040204" pitchFamily="50" charset="-128"/>
              </a:rPr>
              <a:t>1</a:t>
            </a:r>
            <a:endParaRPr kumimoji="1" lang="ja-JP" altLang="en-US" sz="1200">
              <a:latin typeface="Meiryo UI" panose="020B0604030504040204" pitchFamily="50" charset="-128"/>
              <a:ea typeface="Meiryo UI" panose="020B0604030504040204" pitchFamily="50" charset="-128"/>
            </a:endParaRPr>
          </a:p>
        </p:txBody>
      </p:sp>
      <p:sp>
        <p:nvSpPr>
          <p:cNvPr id="31" name="四角形: 角を丸くする 30">
            <a:extLst>
              <a:ext uri="{FF2B5EF4-FFF2-40B4-BE49-F238E27FC236}">
                <a16:creationId xmlns:a16="http://schemas.microsoft.com/office/drawing/2014/main" id="{D19ADA0E-F471-43C1-A319-E6FB5062A0B1}"/>
              </a:ext>
            </a:extLst>
          </p:cNvPr>
          <p:cNvSpPr/>
          <p:nvPr/>
        </p:nvSpPr>
        <p:spPr>
          <a:xfrm>
            <a:off x="213756" y="1181692"/>
            <a:ext cx="6394174" cy="7490561"/>
          </a:xfrm>
          <a:prstGeom prst="roundRect">
            <a:avLst>
              <a:gd name="adj" fmla="val 620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当分科会では、</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働き方改革</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実現への対策の</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つに、</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現行業務の分析・改善が必要であると考え</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分科会のメンバと、これらについて意見交換を実施しています</a:t>
            </a:r>
            <a:r>
              <a:rPr kumimoji="1" lang="en-US" altLang="ja-JP" sz="1400" dirty="0">
                <a:solidFill>
                  <a:schemeClr val="tx1"/>
                </a:solidFill>
                <a:latin typeface="Meiryo UI" panose="020B0604030504040204" pitchFamily="50" charset="-128"/>
                <a:ea typeface="Meiryo UI" panose="020B0604030504040204" pitchFamily="50" charset="-128"/>
              </a:rPr>
              <a:t>(※1)</a:t>
            </a: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その際、</a:t>
            </a:r>
            <a:r>
              <a:rPr kumimoji="1" lang="ja-JP" altLang="en-US" sz="1900" b="1" dirty="0">
                <a:solidFill>
                  <a:schemeClr val="tx1"/>
                </a:solidFill>
                <a:latin typeface="Meiryo UI" panose="020B0604030504040204" pitchFamily="50" charset="-128"/>
                <a:ea typeface="Meiryo UI" panose="020B0604030504040204" pitchFamily="50" charset="-128"/>
              </a:rPr>
              <a:t>「</a:t>
            </a:r>
            <a:r>
              <a:rPr kumimoji="1" lang="en-US" altLang="ja-JP" sz="1900" b="1" dirty="0">
                <a:solidFill>
                  <a:schemeClr val="tx1"/>
                </a:solidFill>
                <a:latin typeface="Meiryo UI" panose="020B0604030504040204" pitchFamily="50" charset="-128"/>
                <a:ea typeface="Meiryo UI" panose="020B0604030504040204" pitchFamily="50" charset="-128"/>
              </a:rPr>
              <a:t>DX</a:t>
            </a:r>
            <a:r>
              <a:rPr kumimoji="1" lang="ja-JP" altLang="en-US" sz="1900" b="1" dirty="0">
                <a:solidFill>
                  <a:schemeClr val="tx1"/>
                </a:solidFill>
                <a:latin typeface="Meiryo UI" panose="020B0604030504040204" pitchFamily="50" charset="-128"/>
                <a:ea typeface="Meiryo UI" panose="020B0604030504040204" pitchFamily="50" charset="-128"/>
              </a:rPr>
              <a:t>を推進したいが、お客様ご自身で</a:t>
            </a:r>
            <a:endParaRPr kumimoji="1" lang="en-US" altLang="ja-JP" sz="1900" b="1" dirty="0">
              <a:solidFill>
                <a:schemeClr val="tx1"/>
              </a:solidFill>
              <a:latin typeface="Meiryo UI" panose="020B0604030504040204" pitchFamily="50" charset="-128"/>
              <a:ea typeface="Meiryo UI" panose="020B0604030504040204" pitchFamily="50" charset="-128"/>
            </a:endParaRPr>
          </a:p>
          <a:p>
            <a:pPr algn="ctr"/>
            <a:r>
              <a:rPr kumimoji="1" lang="en-US" altLang="ja-JP" sz="1900" b="1" dirty="0">
                <a:solidFill>
                  <a:schemeClr val="tx1"/>
                </a:solidFill>
                <a:latin typeface="Meiryo UI" panose="020B0604030504040204" pitchFamily="50" charset="-128"/>
                <a:ea typeface="Meiryo UI" panose="020B0604030504040204" pitchFamily="50" charset="-128"/>
              </a:rPr>
              <a:t>DX</a:t>
            </a:r>
            <a:r>
              <a:rPr kumimoji="1" lang="ja-JP" altLang="en-US" sz="1900" b="1" dirty="0">
                <a:solidFill>
                  <a:schemeClr val="tx1"/>
                </a:solidFill>
                <a:latin typeface="Meiryo UI" panose="020B0604030504040204" pitchFamily="50" charset="-128"/>
                <a:ea typeface="Meiryo UI" panose="020B0604030504040204" pitchFamily="50" charset="-128"/>
              </a:rPr>
              <a:t>に対するイメージがわかず、頓挫してしまうケースがある」</a:t>
            </a:r>
            <a:endParaRPr kumimoji="1" lang="en-US" altLang="ja-JP" sz="19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との意見がありました</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その背景の</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つに、</a:t>
            </a:r>
            <a:r>
              <a:rPr kumimoji="1" lang="en-US" altLang="ja-JP" sz="2000" b="1" dirty="0">
                <a:solidFill>
                  <a:schemeClr val="tx1"/>
                </a:solidFill>
                <a:latin typeface="Meiryo UI" panose="020B0604030504040204" pitchFamily="50" charset="-128"/>
                <a:ea typeface="Meiryo UI" panose="020B0604030504040204" pitchFamily="50" charset="-128"/>
              </a:rPr>
              <a:t>DX</a:t>
            </a:r>
            <a:r>
              <a:rPr kumimoji="1" lang="ja-JP" altLang="en-US" sz="2000" b="1" dirty="0">
                <a:solidFill>
                  <a:schemeClr val="tx1"/>
                </a:solidFill>
                <a:latin typeface="Meiryo UI" panose="020B0604030504040204" pitchFamily="50" charset="-128"/>
                <a:ea typeface="Meiryo UI" panose="020B0604030504040204" pitchFamily="50" charset="-128"/>
              </a:rPr>
              <a:t>以前に、そもそも</a:t>
            </a:r>
            <a:r>
              <a:rPr kumimoji="1" lang="en-US" altLang="ja-JP" sz="2000" b="1" dirty="0">
                <a:solidFill>
                  <a:schemeClr val="tx1"/>
                </a:solidFill>
                <a:latin typeface="Meiryo UI" panose="020B0604030504040204" pitchFamily="50" charset="-128"/>
                <a:ea typeface="Meiryo UI" panose="020B0604030504040204" pitchFamily="50" charset="-128"/>
              </a:rPr>
              <a:t>ICT</a:t>
            </a:r>
            <a:r>
              <a:rPr kumimoji="1" lang="ja-JP" altLang="en-US" sz="2000" b="1" dirty="0">
                <a:solidFill>
                  <a:schemeClr val="tx1"/>
                </a:solidFill>
                <a:latin typeface="Meiryo UI" panose="020B0604030504040204" pitchFamily="50" charset="-128"/>
                <a:ea typeface="Meiryo UI" panose="020B0604030504040204" pitchFamily="50" charset="-128"/>
              </a:rPr>
              <a:t>を利用しての</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a:solidFill>
                  <a:schemeClr val="tx1"/>
                </a:solidFill>
                <a:latin typeface="Meiryo UI" panose="020B0604030504040204" pitchFamily="50" charset="-128"/>
                <a:ea typeface="Meiryo UI" panose="020B0604030504040204" pitchFamily="50" charset="-128"/>
              </a:rPr>
              <a:t>業務改善について抵抗感</a:t>
            </a:r>
            <a:r>
              <a:rPr kumimoji="1" lang="ja-JP" altLang="en-US" sz="1400" dirty="0">
                <a:solidFill>
                  <a:schemeClr val="tx1"/>
                </a:solidFill>
                <a:latin typeface="Meiryo UI" panose="020B0604030504040204" pitchFamily="50" charset="-128"/>
                <a:ea typeface="Meiryo UI" panose="020B0604030504040204" pitchFamily="50" charset="-128"/>
              </a:rPr>
              <a:t>を抱いておられるようでしたため</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もっと身近に、</a:t>
            </a:r>
            <a:r>
              <a:rPr kumimoji="1" lang="en-US" altLang="ja-JP" sz="1400" dirty="0">
                <a:solidFill>
                  <a:schemeClr val="tx1"/>
                </a:solidFill>
                <a:latin typeface="Meiryo UI" panose="020B0604030504040204" pitchFamily="50" charset="-128"/>
                <a:ea typeface="Meiryo UI" panose="020B0604030504040204" pitchFamily="50" charset="-128"/>
              </a:rPr>
              <a:t>ICT</a:t>
            </a:r>
            <a:r>
              <a:rPr kumimoji="1" lang="ja-JP" altLang="en-US" sz="1400" dirty="0">
                <a:solidFill>
                  <a:schemeClr val="tx1"/>
                </a:solidFill>
                <a:latin typeface="Meiryo UI" panose="020B0604030504040204" pitchFamily="50" charset="-128"/>
                <a:ea typeface="Meiryo UI" panose="020B0604030504040204" pitchFamily="50" charset="-128"/>
              </a:rPr>
              <a:t>を感じてもらえるよう</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2000" b="1" dirty="0">
                <a:solidFill>
                  <a:schemeClr val="tx1"/>
                </a:solidFill>
                <a:latin typeface="Meiryo UI" panose="020B0604030504040204" pitchFamily="50" charset="-128"/>
                <a:ea typeface="Meiryo UI" panose="020B0604030504040204" pitchFamily="50" charset="-128"/>
              </a:rPr>
              <a:t>ICT</a:t>
            </a:r>
            <a:r>
              <a:rPr kumimoji="1" lang="ja-JP" altLang="en-US" sz="2000" b="1" dirty="0">
                <a:solidFill>
                  <a:schemeClr val="tx1"/>
                </a:solidFill>
                <a:latin typeface="Meiryo UI" panose="020B0604030504040204" pitchFamily="50" charset="-128"/>
                <a:ea typeface="Meiryo UI" panose="020B0604030504040204" pitchFamily="50" charset="-128"/>
              </a:rPr>
              <a:t>から考える業務改善の資料</a:t>
            </a:r>
            <a:r>
              <a:rPr kumimoji="1" lang="ja-JP" altLang="en-US" sz="1400" dirty="0">
                <a:solidFill>
                  <a:schemeClr val="tx1"/>
                </a:solidFill>
                <a:latin typeface="Meiryo UI" panose="020B0604030504040204" pitchFamily="50" charset="-128"/>
                <a:ea typeface="Meiryo UI" panose="020B0604030504040204" pitchFamily="50" charset="-128"/>
              </a:rPr>
              <a:t>を作成しています</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この資料では、どの会社でも陥りやすい課題を例として</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400" dirty="0">
                <a:solidFill>
                  <a:schemeClr val="tx1"/>
                </a:solidFill>
                <a:latin typeface="Meiryo UI" panose="020B0604030504040204" pitchFamily="50" charset="-128"/>
                <a:ea typeface="Meiryo UI" panose="020B0604030504040204" pitchFamily="50" charset="-128"/>
              </a:rPr>
              <a:t>ICT</a:t>
            </a:r>
            <a:r>
              <a:rPr kumimoji="1" lang="ja-JP" altLang="en-US" sz="1400" dirty="0">
                <a:solidFill>
                  <a:schemeClr val="tx1"/>
                </a:solidFill>
                <a:latin typeface="Meiryo UI" panose="020B0604030504040204" pitchFamily="50" charset="-128"/>
                <a:ea typeface="Meiryo UI" panose="020B0604030504040204" pitchFamily="50" charset="-128"/>
              </a:rPr>
              <a:t>を利用した場合の改善案を提示する予定です</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分科会メンバだけではご提案内容に偏りが発生する可能性がありましため</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働き方改革推進コンソーシアム 会員の皆様にも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a:solidFill>
                  <a:schemeClr val="tx1"/>
                </a:solidFill>
                <a:latin typeface="Meiryo UI" panose="020B0604030504040204" pitchFamily="50" charset="-128"/>
                <a:ea typeface="Meiryo UI" panose="020B0604030504040204" pitchFamily="50" charset="-128"/>
              </a:rPr>
              <a:t>対象となるような課題や改善案について</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a:solidFill>
                  <a:schemeClr val="tx1"/>
                </a:solidFill>
                <a:latin typeface="Meiryo UI" panose="020B0604030504040204" pitchFamily="50" charset="-128"/>
                <a:ea typeface="Meiryo UI" panose="020B0604030504040204" pitchFamily="50" charset="-128"/>
              </a:rPr>
              <a:t>ご意見を頂けませんでしょうか</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こちらの資料は、働き方改革推進コンソーシアムが著作権を持たれますが</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a:solidFill>
                  <a:schemeClr val="tx1"/>
                </a:solidFill>
                <a:latin typeface="Meiryo UI" panose="020B0604030504040204" pitchFamily="50" charset="-128"/>
                <a:ea typeface="Meiryo UI" panose="020B0604030504040204" pitchFamily="50" charset="-128"/>
              </a:rPr>
              <a:t>ご協力頂いた皆様には、自由に資料をご利用頂けます</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自社ソリューションの宣伝媒体の</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つとして、ご検討頂ければ幸いです</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211CA00-9BEA-46B2-B80A-72F6E5761D1C}"/>
              </a:ext>
            </a:extLst>
          </p:cNvPr>
          <p:cNvSpPr/>
          <p:nvPr/>
        </p:nvSpPr>
        <p:spPr>
          <a:xfrm>
            <a:off x="1524890" y="8178325"/>
            <a:ext cx="5511635" cy="461665"/>
          </a:xfrm>
          <a:prstGeom prst="rect">
            <a:avLst/>
          </a:prstGeom>
        </p:spPr>
        <p:txBody>
          <a:bodyPr wrap="square">
            <a:spAutoFit/>
          </a:bodyPr>
          <a:lstStyle/>
          <a:p>
            <a:r>
              <a:rPr kumimoji="1" lang="en-US" altLang="ja-JP" sz="1200">
                <a:latin typeface="Meiryo UI" panose="020B0604030504040204" pitchFamily="50" charset="-128"/>
                <a:ea typeface="Meiryo UI" panose="020B0604030504040204" pitchFamily="50" charset="-128"/>
              </a:rPr>
              <a:t>※1 </a:t>
            </a:r>
            <a:r>
              <a:rPr kumimoji="1" lang="ja-JP" altLang="en-US" sz="1200">
                <a:latin typeface="Meiryo UI" panose="020B0604030504040204" pitchFamily="50" charset="-128"/>
                <a:ea typeface="Meiryo UI" panose="020B0604030504040204" pitchFamily="50" charset="-128"/>
              </a:rPr>
              <a:t>その他の活動は、下記をご確認ください</a:t>
            </a:r>
            <a:r>
              <a:rPr kumimoji="1" lang="en-US" altLang="ja-JP" sz="1200">
                <a:latin typeface="Meiryo UI" panose="020B0604030504040204" pitchFamily="50" charset="-128"/>
                <a:ea typeface="Meiryo UI" panose="020B0604030504040204" pitchFamily="50" charset="-128"/>
              </a:rPr>
              <a:t>http://workstyleinnovation.org/2020/04/03/workinggroup-fj/</a:t>
            </a:r>
          </a:p>
        </p:txBody>
      </p:sp>
    </p:spTree>
    <p:extLst>
      <p:ext uri="{BB962C8B-B14F-4D97-AF65-F5344CB8AC3E}">
        <p14:creationId xmlns:p14="http://schemas.microsoft.com/office/powerpoint/2010/main" val="325678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a:extLst>
              <a:ext uri="{FF2B5EF4-FFF2-40B4-BE49-F238E27FC236}">
                <a16:creationId xmlns:a16="http://schemas.microsoft.com/office/drawing/2014/main" id="{FDF39253-A9A6-492B-9259-C1D4472FEEE1}"/>
              </a:ext>
            </a:extLst>
          </p:cNvPr>
          <p:cNvCxnSpPr>
            <a:cxnSpLocks/>
          </p:cNvCxnSpPr>
          <p:nvPr/>
        </p:nvCxnSpPr>
        <p:spPr>
          <a:xfrm>
            <a:off x="3568458" y="3399451"/>
            <a:ext cx="2772000" cy="0"/>
          </a:xfrm>
          <a:prstGeom prst="line">
            <a:avLst/>
          </a:prstGeom>
          <a:ln w="508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10" name="矢印: 下 9">
            <a:extLst>
              <a:ext uri="{FF2B5EF4-FFF2-40B4-BE49-F238E27FC236}">
                <a16:creationId xmlns:a16="http://schemas.microsoft.com/office/drawing/2014/main" id="{6C281205-519A-41FE-8164-AAC961A917B7}"/>
              </a:ext>
            </a:extLst>
          </p:cNvPr>
          <p:cNvSpPr/>
          <p:nvPr/>
        </p:nvSpPr>
        <p:spPr>
          <a:xfrm>
            <a:off x="225635" y="1916483"/>
            <a:ext cx="783772" cy="6177283"/>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6DD75EB8-6A45-4B02-A1FD-E6F2FA1647B9}"/>
              </a:ext>
            </a:extLst>
          </p:cNvPr>
          <p:cNvCxnSpPr>
            <a:cxnSpLocks/>
          </p:cNvCxnSpPr>
          <p:nvPr/>
        </p:nvCxnSpPr>
        <p:spPr>
          <a:xfrm>
            <a:off x="83820" y="607028"/>
            <a:ext cx="669036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202332B0-8354-45AF-9358-C4D67799BB81}"/>
              </a:ext>
            </a:extLst>
          </p:cNvPr>
          <p:cNvSpPr txBox="1"/>
          <p:nvPr/>
        </p:nvSpPr>
        <p:spPr>
          <a:xfrm>
            <a:off x="167640" y="759867"/>
            <a:ext cx="6690360" cy="461665"/>
          </a:xfrm>
          <a:prstGeom prst="rect">
            <a:avLst/>
          </a:prstGeom>
          <a:noFill/>
        </p:spPr>
        <p:txBody>
          <a:bodyPr wrap="square" rtlCol="0">
            <a:spAutoFit/>
          </a:bodyPr>
          <a:lstStyle/>
          <a:p>
            <a:pPr algn="ctr"/>
            <a:r>
              <a:rPr kumimoji="1" lang="ja-JP" altLang="en-US" sz="2400" b="1">
                <a:latin typeface="Meiryo UI" panose="020B0604030504040204" pitchFamily="50" charset="-128"/>
                <a:ea typeface="Meiryo UI" panose="020B0604030504040204" pitchFamily="50" charset="-128"/>
              </a:rPr>
              <a:t>その作業、もっと楽に実施してみませんか？</a:t>
            </a:r>
          </a:p>
        </p:txBody>
      </p:sp>
      <p:sp>
        <p:nvSpPr>
          <p:cNvPr id="38" name="テキスト ボックス 37">
            <a:extLst>
              <a:ext uri="{FF2B5EF4-FFF2-40B4-BE49-F238E27FC236}">
                <a16:creationId xmlns:a16="http://schemas.microsoft.com/office/drawing/2014/main" id="{DE7DFE86-2FC3-4AA6-A25D-295D05113CBF}"/>
              </a:ext>
            </a:extLst>
          </p:cNvPr>
          <p:cNvSpPr txBox="1"/>
          <p:nvPr/>
        </p:nvSpPr>
        <p:spPr>
          <a:xfrm>
            <a:off x="83820" y="115964"/>
            <a:ext cx="3733800" cy="400110"/>
          </a:xfrm>
          <a:prstGeom prst="rect">
            <a:avLst/>
          </a:prstGeom>
          <a:noFill/>
        </p:spPr>
        <p:txBody>
          <a:bodyPr wrap="square" rtlCol="0">
            <a:spAutoFit/>
          </a:bodyPr>
          <a:lstStyle/>
          <a:p>
            <a:r>
              <a:rPr kumimoji="1" lang="ja-JP" altLang="en-US" sz="2000" b="1">
                <a:latin typeface="Meiryo UI" panose="020B0604030504040204" pitchFamily="50" charset="-128"/>
                <a:ea typeface="Meiryo UI" panose="020B0604030504040204" pitchFamily="50" charset="-128"/>
              </a:rPr>
              <a:t>業務改善に向けて</a:t>
            </a:r>
            <a:r>
              <a:rPr kumimoji="1" lang="en-US" altLang="ja-JP" sz="2000" b="1">
                <a:latin typeface="Meiryo UI" panose="020B0604030504040204" pitchFamily="50" charset="-128"/>
                <a:ea typeface="Meiryo UI" panose="020B0604030504040204" pitchFamily="50" charset="-128"/>
              </a:rPr>
              <a:t>(</a:t>
            </a:r>
            <a:r>
              <a:rPr kumimoji="1" lang="ja-JP" altLang="en-US" sz="2000" b="1">
                <a:latin typeface="Meiryo UI" panose="020B0604030504040204" pitchFamily="50" charset="-128"/>
                <a:ea typeface="Meiryo UI" panose="020B0604030504040204" pitchFamily="50" charset="-128"/>
              </a:rPr>
              <a:t>仮</a:t>
            </a:r>
            <a:r>
              <a:rPr kumimoji="1" lang="en-US" altLang="ja-JP" sz="2000" b="1">
                <a:latin typeface="Meiryo UI" panose="020B0604030504040204" pitchFamily="50" charset="-128"/>
                <a:ea typeface="Meiryo UI" panose="020B0604030504040204" pitchFamily="50" charset="-128"/>
              </a:rPr>
              <a:t>)</a:t>
            </a:r>
            <a:endParaRPr kumimoji="1" lang="ja-JP" altLang="en-US" sz="2000" b="1">
              <a:latin typeface="Meiryo UI" panose="020B0604030504040204" pitchFamily="50" charset="-128"/>
              <a:ea typeface="Meiryo UI" panose="020B0604030504040204" pitchFamily="50" charset="-128"/>
            </a:endParaRPr>
          </a:p>
        </p:txBody>
      </p:sp>
      <p:pic>
        <p:nvPicPr>
          <p:cNvPr id="14" name="図 13" descr="ウィンドウ, 建物 が含まれている画像&#10;&#10;自動的に生成された説明">
            <a:extLst>
              <a:ext uri="{FF2B5EF4-FFF2-40B4-BE49-F238E27FC236}">
                <a16:creationId xmlns:a16="http://schemas.microsoft.com/office/drawing/2014/main" id="{EB89BC5B-01B6-4F0C-BE94-B8F07BA161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620" y="1189702"/>
            <a:ext cx="655803" cy="664666"/>
          </a:xfrm>
          <a:prstGeom prst="rect">
            <a:avLst/>
          </a:prstGeom>
        </p:spPr>
      </p:pic>
      <p:pic>
        <p:nvPicPr>
          <p:cNvPr id="41" name="図 40" descr="ロゴ&#10;&#10;自動的に生成された説明">
            <a:extLst>
              <a:ext uri="{FF2B5EF4-FFF2-40B4-BE49-F238E27FC236}">
                <a16:creationId xmlns:a16="http://schemas.microsoft.com/office/drawing/2014/main" id="{3479B87F-4B53-4D00-9A95-7C7D670377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620" y="8163709"/>
            <a:ext cx="614350" cy="624763"/>
          </a:xfrm>
          <a:prstGeom prst="rect">
            <a:avLst/>
          </a:prstGeom>
        </p:spPr>
      </p:pic>
      <p:cxnSp>
        <p:nvCxnSpPr>
          <p:cNvPr id="42" name="直線コネクタ 41">
            <a:extLst>
              <a:ext uri="{FF2B5EF4-FFF2-40B4-BE49-F238E27FC236}">
                <a16:creationId xmlns:a16="http://schemas.microsoft.com/office/drawing/2014/main" id="{8018B0C4-C9EE-4E32-B444-B515EC80E8D5}"/>
              </a:ext>
            </a:extLst>
          </p:cNvPr>
          <p:cNvCxnSpPr>
            <a:cxnSpLocks/>
          </p:cNvCxnSpPr>
          <p:nvPr/>
        </p:nvCxnSpPr>
        <p:spPr>
          <a:xfrm>
            <a:off x="50920" y="8858399"/>
            <a:ext cx="6690360"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43" name="吹き出し: 四角形 42">
            <a:extLst>
              <a:ext uri="{FF2B5EF4-FFF2-40B4-BE49-F238E27FC236}">
                <a16:creationId xmlns:a16="http://schemas.microsoft.com/office/drawing/2014/main" id="{8B88215B-C0D0-405D-9AB5-16FF08309BF5}"/>
              </a:ext>
            </a:extLst>
          </p:cNvPr>
          <p:cNvSpPr/>
          <p:nvPr/>
        </p:nvSpPr>
        <p:spPr>
          <a:xfrm>
            <a:off x="7089570" y="8199866"/>
            <a:ext cx="2076604" cy="795646"/>
          </a:xfrm>
          <a:prstGeom prst="wedgeRectCallout">
            <a:avLst>
              <a:gd name="adj1" fmla="val -65541"/>
              <a:gd name="adj2" fmla="val 50560"/>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a:solidFill>
                  <a:srgbClr val="FF0000"/>
                </a:solidFill>
                <a:latin typeface="Meiryo UI" panose="020B0604030504040204" pitchFamily="50" charset="-128"/>
                <a:ea typeface="Meiryo UI" panose="020B0604030504040204" pitchFamily="50" charset="-128"/>
              </a:rPr>
              <a:t>Copyright</a:t>
            </a:r>
            <a:r>
              <a:rPr kumimoji="1" lang="ja-JP" altLang="en-US" sz="1200">
                <a:solidFill>
                  <a:srgbClr val="FF0000"/>
                </a:solidFill>
                <a:latin typeface="Meiryo UI" panose="020B0604030504040204" pitchFamily="50" charset="-128"/>
                <a:ea typeface="Meiryo UI" panose="020B0604030504040204" pitchFamily="50" charset="-128"/>
              </a:rPr>
              <a:t>は、コンソーシアム規定のものにあわせます</a:t>
            </a:r>
          </a:p>
        </p:txBody>
      </p:sp>
      <p:sp>
        <p:nvSpPr>
          <p:cNvPr id="45" name="テキスト ボックス 44">
            <a:extLst>
              <a:ext uri="{FF2B5EF4-FFF2-40B4-BE49-F238E27FC236}">
                <a16:creationId xmlns:a16="http://schemas.microsoft.com/office/drawing/2014/main" id="{A9BBA768-7E08-4317-A3AD-7E2F6E2DEAD1}"/>
              </a:ext>
            </a:extLst>
          </p:cNvPr>
          <p:cNvSpPr txBox="1"/>
          <p:nvPr/>
        </p:nvSpPr>
        <p:spPr>
          <a:xfrm>
            <a:off x="5070764" y="8858399"/>
            <a:ext cx="1703416" cy="284033"/>
          </a:xfrm>
          <a:prstGeom prst="rect">
            <a:avLst/>
          </a:prstGeom>
          <a:noFill/>
        </p:spPr>
        <p:txBody>
          <a:bodyPr wrap="square" rtlCol="0">
            <a:spAutoFit/>
          </a:bodyPr>
          <a:lstStyle/>
          <a:p>
            <a:pPr algn="r"/>
            <a:r>
              <a:rPr kumimoji="1" lang="en-US" altLang="ja-JP" sz="1200">
                <a:latin typeface="Meiryo UI" panose="020B0604030504040204" pitchFamily="50" charset="-128"/>
                <a:ea typeface="Meiryo UI" panose="020B0604030504040204" pitchFamily="50" charset="-128"/>
              </a:rPr>
              <a:t>Copyright</a:t>
            </a:r>
            <a:endParaRPr kumimoji="1" lang="ja-JP" altLang="en-US" sz="1200">
              <a:latin typeface="Meiryo UI" panose="020B0604030504040204" pitchFamily="50" charset="-128"/>
              <a:ea typeface="Meiryo UI" panose="020B0604030504040204" pitchFamily="50" charset="-128"/>
            </a:endParaRPr>
          </a:p>
        </p:txBody>
      </p:sp>
      <p:sp>
        <p:nvSpPr>
          <p:cNvPr id="47" name="吹き出し: 四角形 46">
            <a:extLst>
              <a:ext uri="{FF2B5EF4-FFF2-40B4-BE49-F238E27FC236}">
                <a16:creationId xmlns:a16="http://schemas.microsoft.com/office/drawing/2014/main" id="{FA81DEF0-BD69-432E-A0BC-EC388FC984E2}"/>
              </a:ext>
            </a:extLst>
          </p:cNvPr>
          <p:cNvSpPr/>
          <p:nvPr/>
        </p:nvSpPr>
        <p:spPr>
          <a:xfrm>
            <a:off x="1009406" y="1916483"/>
            <a:ext cx="5508000" cy="1220045"/>
          </a:xfrm>
          <a:prstGeom prst="wedgeRectCallout">
            <a:avLst>
              <a:gd name="adj1" fmla="val -56825"/>
              <a:gd name="adj2" fmla="val -2510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吹き出し: 四角形 48">
            <a:extLst>
              <a:ext uri="{FF2B5EF4-FFF2-40B4-BE49-F238E27FC236}">
                <a16:creationId xmlns:a16="http://schemas.microsoft.com/office/drawing/2014/main" id="{7E7C310E-5DD7-44E9-9842-618D0300CE1A}"/>
              </a:ext>
            </a:extLst>
          </p:cNvPr>
          <p:cNvSpPr/>
          <p:nvPr/>
        </p:nvSpPr>
        <p:spPr>
          <a:xfrm>
            <a:off x="1009406" y="3522404"/>
            <a:ext cx="5508000" cy="1220045"/>
          </a:xfrm>
          <a:prstGeom prst="wedgeRectCallout">
            <a:avLst>
              <a:gd name="adj1" fmla="val -57687"/>
              <a:gd name="adj2" fmla="val -22182"/>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吹き出し: 四角形 49">
            <a:extLst>
              <a:ext uri="{FF2B5EF4-FFF2-40B4-BE49-F238E27FC236}">
                <a16:creationId xmlns:a16="http://schemas.microsoft.com/office/drawing/2014/main" id="{845ED32F-0CC9-4DF6-BCD5-298D0B335414}"/>
              </a:ext>
            </a:extLst>
          </p:cNvPr>
          <p:cNvSpPr/>
          <p:nvPr/>
        </p:nvSpPr>
        <p:spPr>
          <a:xfrm>
            <a:off x="1009405" y="5128325"/>
            <a:ext cx="5508000" cy="1220045"/>
          </a:xfrm>
          <a:prstGeom prst="wedgeRectCallout">
            <a:avLst>
              <a:gd name="adj1" fmla="val -57040"/>
              <a:gd name="adj2" fmla="val -24128"/>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吹き出し: 四角形 50">
            <a:extLst>
              <a:ext uri="{FF2B5EF4-FFF2-40B4-BE49-F238E27FC236}">
                <a16:creationId xmlns:a16="http://schemas.microsoft.com/office/drawing/2014/main" id="{30CB249E-4C55-4A84-BED0-8B99B3FB8959}"/>
              </a:ext>
            </a:extLst>
          </p:cNvPr>
          <p:cNvSpPr/>
          <p:nvPr/>
        </p:nvSpPr>
        <p:spPr>
          <a:xfrm>
            <a:off x="1009404" y="6734246"/>
            <a:ext cx="5508000" cy="1220045"/>
          </a:xfrm>
          <a:prstGeom prst="wedgeRectCallout">
            <a:avLst>
              <a:gd name="adj1" fmla="val -57471"/>
              <a:gd name="adj2" fmla="val -22182"/>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吹き出し: 四角形 45">
            <a:extLst>
              <a:ext uri="{FF2B5EF4-FFF2-40B4-BE49-F238E27FC236}">
                <a16:creationId xmlns:a16="http://schemas.microsoft.com/office/drawing/2014/main" id="{876A9666-404D-4CB8-9A49-8A9901D41102}"/>
              </a:ext>
            </a:extLst>
          </p:cNvPr>
          <p:cNvSpPr/>
          <p:nvPr/>
        </p:nvSpPr>
        <p:spPr>
          <a:xfrm>
            <a:off x="7350239" y="195053"/>
            <a:ext cx="2076604" cy="795646"/>
          </a:xfrm>
          <a:prstGeom prst="wedgeRectCallout">
            <a:avLst>
              <a:gd name="adj1" fmla="val -65541"/>
              <a:gd name="adj2" fmla="val 50560"/>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rgbClr val="FF0000"/>
                </a:solidFill>
                <a:latin typeface="Meiryo UI" panose="020B0604030504040204" pitchFamily="50" charset="-128"/>
                <a:ea typeface="Meiryo UI" panose="020B0604030504040204" pitchFamily="50" charset="-128"/>
              </a:rPr>
              <a:t>仮版のため、デザイン・表現は</a:t>
            </a:r>
            <a:endParaRPr kumimoji="1" lang="en-US" altLang="ja-JP" sz="1200">
              <a:solidFill>
                <a:srgbClr val="FF0000"/>
              </a:solidFill>
              <a:latin typeface="Meiryo UI" panose="020B0604030504040204" pitchFamily="50" charset="-128"/>
              <a:ea typeface="Meiryo UI" panose="020B0604030504040204" pitchFamily="50" charset="-128"/>
            </a:endParaRPr>
          </a:p>
          <a:p>
            <a:pPr algn="ctr"/>
            <a:r>
              <a:rPr kumimoji="1" lang="ja-JP" altLang="en-US" sz="1200">
                <a:solidFill>
                  <a:srgbClr val="FF0000"/>
                </a:solidFill>
                <a:latin typeface="Meiryo UI" panose="020B0604030504040204" pitchFamily="50" charset="-128"/>
                <a:ea typeface="Meiryo UI" panose="020B0604030504040204" pitchFamily="50" charset="-128"/>
              </a:rPr>
              <a:t>変更する可能性がございます</a:t>
            </a:r>
          </a:p>
        </p:txBody>
      </p:sp>
      <p:sp>
        <p:nvSpPr>
          <p:cNvPr id="52" name="テキスト ボックス 51">
            <a:extLst>
              <a:ext uri="{FF2B5EF4-FFF2-40B4-BE49-F238E27FC236}">
                <a16:creationId xmlns:a16="http://schemas.microsoft.com/office/drawing/2014/main" id="{0402DF01-9D0D-4309-A82C-152485FE099A}"/>
              </a:ext>
            </a:extLst>
          </p:cNvPr>
          <p:cNvSpPr txBox="1"/>
          <p:nvPr/>
        </p:nvSpPr>
        <p:spPr>
          <a:xfrm>
            <a:off x="1009404" y="1387038"/>
            <a:ext cx="5510151" cy="400110"/>
          </a:xfrm>
          <a:prstGeom prst="rect">
            <a:avLst/>
          </a:prstGeom>
          <a:noFill/>
        </p:spPr>
        <p:txBody>
          <a:bodyPr wrap="square" rtlCol="0">
            <a:spAutoFit/>
          </a:bodyPr>
          <a:lstStyle/>
          <a:p>
            <a:pPr algn="ctr"/>
            <a:r>
              <a:rPr kumimoji="1" lang="ja-JP" altLang="en-US" sz="2000">
                <a:latin typeface="Meiryo UI" panose="020B0604030504040204" pitchFamily="50" charset="-128"/>
                <a:ea typeface="Meiryo UI" panose="020B0604030504040204" pitchFamily="50" charset="-128"/>
              </a:rPr>
              <a:t>どこの会社でも実施する</a:t>
            </a:r>
            <a:r>
              <a:rPr kumimoji="1" lang="en-US" altLang="ja-JP" sz="2000">
                <a:latin typeface="Meiryo UI" panose="020B0604030504040204" pitchFamily="50" charset="-128"/>
                <a:ea typeface="Meiryo UI" panose="020B0604030504040204" pitchFamily="50" charset="-128"/>
              </a:rPr>
              <a:t>1</a:t>
            </a:r>
            <a:r>
              <a:rPr kumimoji="1" lang="ja-JP" altLang="en-US" sz="2000">
                <a:latin typeface="Meiryo UI" panose="020B0604030504040204" pitchFamily="50" charset="-128"/>
                <a:ea typeface="Meiryo UI" panose="020B0604030504040204" pitchFamily="50" charset="-128"/>
              </a:rPr>
              <a:t>日の作業</a:t>
            </a:r>
          </a:p>
        </p:txBody>
      </p:sp>
      <p:pic>
        <p:nvPicPr>
          <p:cNvPr id="53" name="図 52" descr="建物 が含まれている画像&#10;&#10;自動的に生成された説明">
            <a:extLst>
              <a:ext uri="{FF2B5EF4-FFF2-40B4-BE49-F238E27FC236}">
                <a16:creationId xmlns:a16="http://schemas.microsoft.com/office/drawing/2014/main" id="{F79AA3B8-0AAC-45D8-BD7A-EB0CEBA8BD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0141" y="3645373"/>
            <a:ext cx="1088621" cy="977037"/>
          </a:xfrm>
          <a:prstGeom prst="rect">
            <a:avLst/>
          </a:prstGeom>
        </p:spPr>
      </p:pic>
      <p:pic>
        <p:nvPicPr>
          <p:cNvPr id="55" name="図 54" descr="文字の書かれた紙&#10;&#10;自動的に生成された説明">
            <a:extLst>
              <a:ext uri="{FF2B5EF4-FFF2-40B4-BE49-F238E27FC236}">
                <a16:creationId xmlns:a16="http://schemas.microsoft.com/office/drawing/2014/main" id="{985EDEB2-83EE-454F-A100-C42AAC9AC46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745078">
            <a:off x="1755988" y="3804111"/>
            <a:ext cx="865549" cy="892318"/>
          </a:xfrm>
          <a:prstGeom prst="rect">
            <a:avLst/>
          </a:prstGeom>
        </p:spPr>
      </p:pic>
      <p:sp>
        <p:nvSpPr>
          <p:cNvPr id="56" name="テキスト ボックス 55">
            <a:extLst>
              <a:ext uri="{FF2B5EF4-FFF2-40B4-BE49-F238E27FC236}">
                <a16:creationId xmlns:a16="http://schemas.microsoft.com/office/drawing/2014/main" id="{58ECF535-4F69-4AEB-8F46-667AB77350E9}"/>
              </a:ext>
            </a:extLst>
          </p:cNvPr>
          <p:cNvSpPr txBox="1"/>
          <p:nvPr/>
        </p:nvSpPr>
        <p:spPr>
          <a:xfrm>
            <a:off x="2644839" y="3642083"/>
            <a:ext cx="3418642" cy="338554"/>
          </a:xfrm>
          <a:prstGeom prst="rect">
            <a:avLst/>
          </a:prstGeom>
          <a:noFill/>
        </p:spPr>
        <p:txBody>
          <a:bodyPr wrap="square" rtlCol="0">
            <a:spAutoFit/>
          </a:bodyPr>
          <a:lstStyle/>
          <a:p>
            <a:r>
              <a:rPr kumimoji="1" lang="ja-JP" altLang="en-US" sz="1600" b="1">
                <a:latin typeface="Meiryo UI" panose="020B0604030504040204" pitchFamily="50" charset="-128"/>
                <a:ea typeface="Meiryo UI" panose="020B0604030504040204" pitchFamily="50" charset="-128"/>
              </a:rPr>
              <a:t>紙の契約書の目視確認</a:t>
            </a:r>
          </a:p>
        </p:txBody>
      </p:sp>
      <p:sp>
        <p:nvSpPr>
          <p:cNvPr id="61" name="吹き出し: 四角形 60">
            <a:extLst>
              <a:ext uri="{FF2B5EF4-FFF2-40B4-BE49-F238E27FC236}">
                <a16:creationId xmlns:a16="http://schemas.microsoft.com/office/drawing/2014/main" id="{D781DC43-25B8-430B-9BB3-9446F263FC21}"/>
              </a:ext>
            </a:extLst>
          </p:cNvPr>
          <p:cNvSpPr/>
          <p:nvPr/>
        </p:nvSpPr>
        <p:spPr>
          <a:xfrm>
            <a:off x="1224523" y="2045069"/>
            <a:ext cx="5116900" cy="942739"/>
          </a:xfrm>
          <a:prstGeom prst="wedgeRectCallout">
            <a:avLst>
              <a:gd name="adj1" fmla="val -56357"/>
              <a:gd name="adj2" fmla="val -25282"/>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latin typeface="Meiryo UI" panose="020B0604030504040204" pitchFamily="50" charset="-128"/>
                <a:ea typeface="Meiryo UI" panose="020B0604030504040204" pitchFamily="50" charset="-128"/>
              </a:rPr>
              <a:t>課題①</a:t>
            </a:r>
          </a:p>
        </p:txBody>
      </p:sp>
      <p:sp>
        <p:nvSpPr>
          <p:cNvPr id="63" name="吹き出し: 四角形 62">
            <a:extLst>
              <a:ext uri="{FF2B5EF4-FFF2-40B4-BE49-F238E27FC236}">
                <a16:creationId xmlns:a16="http://schemas.microsoft.com/office/drawing/2014/main" id="{0586F595-ECE1-4D90-996D-734A578C1EA2}"/>
              </a:ext>
            </a:extLst>
          </p:cNvPr>
          <p:cNvSpPr/>
          <p:nvPr/>
        </p:nvSpPr>
        <p:spPr>
          <a:xfrm>
            <a:off x="1246183" y="5294581"/>
            <a:ext cx="5116900" cy="942739"/>
          </a:xfrm>
          <a:prstGeom prst="wedgeRectCallout">
            <a:avLst>
              <a:gd name="adj1" fmla="val -53557"/>
              <a:gd name="adj2" fmla="val -21241"/>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latin typeface="Meiryo UI" panose="020B0604030504040204" pitchFamily="50" charset="-128"/>
                <a:ea typeface="Meiryo UI" panose="020B0604030504040204" pitchFamily="50" charset="-128"/>
              </a:rPr>
              <a:t>課題②</a:t>
            </a:r>
          </a:p>
        </p:txBody>
      </p:sp>
      <p:sp>
        <p:nvSpPr>
          <p:cNvPr id="64" name="吹き出し: 四角形 63">
            <a:extLst>
              <a:ext uri="{FF2B5EF4-FFF2-40B4-BE49-F238E27FC236}">
                <a16:creationId xmlns:a16="http://schemas.microsoft.com/office/drawing/2014/main" id="{47387DA0-FEED-44CD-84EA-59C2F8BF724F}"/>
              </a:ext>
            </a:extLst>
          </p:cNvPr>
          <p:cNvSpPr/>
          <p:nvPr/>
        </p:nvSpPr>
        <p:spPr>
          <a:xfrm>
            <a:off x="1237640" y="6872943"/>
            <a:ext cx="5116900" cy="942739"/>
          </a:xfrm>
          <a:prstGeom prst="wedgeRectCallout">
            <a:avLst>
              <a:gd name="adj1" fmla="val -53557"/>
              <a:gd name="adj2" fmla="val -21241"/>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latin typeface="Meiryo UI" panose="020B0604030504040204" pitchFamily="50" charset="-128"/>
                <a:ea typeface="Meiryo UI" panose="020B0604030504040204" pitchFamily="50" charset="-128"/>
              </a:rPr>
              <a:t>課題③</a:t>
            </a:r>
          </a:p>
        </p:txBody>
      </p:sp>
      <p:sp>
        <p:nvSpPr>
          <p:cNvPr id="65" name="正方形/長方形 64">
            <a:extLst>
              <a:ext uri="{FF2B5EF4-FFF2-40B4-BE49-F238E27FC236}">
                <a16:creationId xmlns:a16="http://schemas.microsoft.com/office/drawing/2014/main" id="{4EAE95D7-9E30-4006-8788-2A151CCC9802}"/>
              </a:ext>
            </a:extLst>
          </p:cNvPr>
          <p:cNvSpPr/>
          <p:nvPr/>
        </p:nvSpPr>
        <p:spPr>
          <a:xfrm>
            <a:off x="5679007" y="118157"/>
            <a:ext cx="1006798" cy="421994"/>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rgbClr val="FF0000"/>
                </a:solidFill>
                <a:latin typeface="Meiryo UI" panose="020B0604030504040204" pitchFamily="50" charset="-128"/>
                <a:ea typeface="Meiryo UI" panose="020B0604030504040204" pitchFamily="50" charset="-128"/>
              </a:rPr>
              <a:t>仮版</a:t>
            </a:r>
            <a:endParaRPr kumimoji="1" lang="ja-JP" altLang="en-US" sz="1200" b="1">
              <a:solidFill>
                <a:srgbClr val="FF0000"/>
              </a:solidFill>
              <a:latin typeface="Meiryo UI" panose="020B0604030504040204" pitchFamily="50" charset="-128"/>
              <a:ea typeface="Meiryo UI" panose="020B0604030504040204" pitchFamily="50" charset="-128"/>
            </a:endParaRPr>
          </a:p>
        </p:txBody>
      </p:sp>
      <p:cxnSp>
        <p:nvCxnSpPr>
          <p:cNvPr id="66" name="直線コネクタ 65">
            <a:extLst>
              <a:ext uri="{FF2B5EF4-FFF2-40B4-BE49-F238E27FC236}">
                <a16:creationId xmlns:a16="http://schemas.microsoft.com/office/drawing/2014/main" id="{F7CED2D1-AC95-4B5B-8388-E9F674109D0B}"/>
              </a:ext>
            </a:extLst>
          </p:cNvPr>
          <p:cNvCxnSpPr>
            <a:cxnSpLocks/>
          </p:cNvCxnSpPr>
          <p:nvPr/>
        </p:nvCxnSpPr>
        <p:spPr>
          <a:xfrm>
            <a:off x="2706751" y="3982066"/>
            <a:ext cx="2310674" cy="0"/>
          </a:xfrm>
          <a:prstGeom prst="line">
            <a:avLst/>
          </a:prstGeom>
          <a:ln w="349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a:extLst>
              <a:ext uri="{FF2B5EF4-FFF2-40B4-BE49-F238E27FC236}">
                <a16:creationId xmlns:a16="http://schemas.microsoft.com/office/drawing/2014/main" id="{CA83E444-E39B-455B-938F-C143E9ECAC5F}"/>
              </a:ext>
            </a:extLst>
          </p:cNvPr>
          <p:cNvSpPr txBox="1"/>
          <p:nvPr/>
        </p:nvSpPr>
        <p:spPr>
          <a:xfrm>
            <a:off x="2784272" y="4032259"/>
            <a:ext cx="3418642" cy="646331"/>
          </a:xfrm>
          <a:prstGeom prst="rect">
            <a:avLst/>
          </a:prstGeom>
          <a:noFill/>
        </p:spPr>
        <p:txBody>
          <a:bodyPr wrap="square" rtlCol="0">
            <a:spAutoFit/>
          </a:bodyPr>
          <a:lstStyle/>
          <a:p>
            <a:r>
              <a:rPr kumimoji="1" lang="en-US" altLang="ja-JP" b="1">
                <a:solidFill>
                  <a:schemeClr val="accent1">
                    <a:lumMod val="75000"/>
                  </a:schemeClr>
                </a:solidFill>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 </a:t>
            </a:r>
            <a:r>
              <a:rPr kumimoji="1" lang="ja-JP" altLang="en-US" sz="1400">
                <a:latin typeface="Meiryo UI" panose="020B0604030504040204" pitchFamily="50" charset="-128"/>
                <a:ea typeface="Meiryo UI" panose="020B0604030504040204" pitchFamily="50" charset="-128"/>
              </a:rPr>
              <a:t>何枚確認すれば終わるの</a:t>
            </a:r>
            <a:r>
              <a:rPr kumimoji="1" lang="en-US" altLang="ja-JP" sz="1400">
                <a:latin typeface="Meiryo UI" panose="020B0604030504040204" pitchFamily="50" charset="-128"/>
                <a:ea typeface="Meiryo UI" panose="020B0604030504040204" pitchFamily="50" charset="-128"/>
              </a:rPr>
              <a:t>…</a:t>
            </a:r>
          </a:p>
          <a:p>
            <a:r>
              <a:rPr kumimoji="1" lang="en-US" altLang="ja-JP" b="1">
                <a:solidFill>
                  <a:schemeClr val="accent1">
                    <a:lumMod val="75000"/>
                  </a:schemeClr>
                </a:solidFill>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 </a:t>
            </a:r>
            <a:r>
              <a:rPr kumimoji="1" lang="ja-JP" altLang="en-US" sz="1400">
                <a:latin typeface="Meiryo UI" panose="020B0604030504040204" pitchFamily="50" charset="-128"/>
                <a:ea typeface="Meiryo UI" panose="020B0604030504040204" pitchFamily="50" charset="-128"/>
              </a:rPr>
              <a:t>このためだけに出社？！</a:t>
            </a:r>
          </a:p>
        </p:txBody>
      </p:sp>
      <p:sp>
        <p:nvSpPr>
          <p:cNvPr id="75" name="テキスト ボックス 74">
            <a:extLst>
              <a:ext uri="{FF2B5EF4-FFF2-40B4-BE49-F238E27FC236}">
                <a16:creationId xmlns:a16="http://schemas.microsoft.com/office/drawing/2014/main" id="{34008720-65D0-47D4-8C28-164E01DC8614}"/>
              </a:ext>
            </a:extLst>
          </p:cNvPr>
          <p:cNvSpPr txBox="1"/>
          <p:nvPr/>
        </p:nvSpPr>
        <p:spPr>
          <a:xfrm>
            <a:off x="2577292" y="8835245"/>
            <a:ext cx="1703416" cy="284033"/>
          </a:xfrm>
          <a:prstGeom prst="rect">
            <a:avLst/>
          </a:prstGeom>
          <a:noFill/>
        </p:spPr>
        <p:txBody>
          <a:bodyPr wrap="square" rtlCol="0">
            <a:spAutoFit/>
          </a:bodyPr>
          <a:lstStyle/>
          <a:p>
            <a:pPr algn="ctr"/>
            <a:r>
              <a:rPr kumimoji="1" lang="en-US" altLang="ja-JP" sz="1200">
                <a:latin typeface="Meiryo UI" panose="020B0604030504040204" pitchFamily="50" charset="-128"/>
                <a:ea typeface="Meiryo UI" panose="020B0604030504040204" pitchFamily="50" charset="-128"/>
              </a:rPr>
              <a:t>1</a:t>
            </a:r>
            <a:endParaRPr kumimoji="1" lang="ja-JP" altLang="en-US" sz="1200">
              <a:latin typeface="Meiryo UI" panose="020B0604030504040204" pitchFamily="50" charset="-128"/>
              <a:ea typeface="Meiryo UI" panose="020B0604030504040204" pitchFamily="50" charset="-128"/>
            </a:endParaRPr>
          </a:p>
        </p:txBody>
      </p:sp>
      <p:sp>
        <p:nvSpPr>
          <p:cNvPr id="32" name="吹き出し: 四角形 31">
            <a:extLst>
              <a:ext uri="{FF2B5EF4-FFF2-40B4-BE49-F238E27FC236}">
                <a16:creationId xmlns:a16="http://schemas.microsoft.com/office/drawing/2014/main" id="{CF4B1BCD-26F5-41F4-BA91-E63872A50802}"/>
              </a:ext>
            </a:extLst>
          </p:cNvPr>
          <p:cNvSpPr/>
          <p:nvPr/>
        </p:nvSpPr>
        <p:spPr>
          <a:xfrm>
            <a:off x="-5400541" y="4444028"/>
            <a:ext cx="4760642" cy="1367609"/>
          </a:xfrm>
          <a:prstGeom prst="wedgeRectCallout">
            <a:avLst>
              <a:gd name="adj1" fmla="val 54763"/>
              <a:gd name="adj2" fmla="val 73006"/>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rgbClr val="FF0000"/>
                </a:solidFill>
                <a:latin typeface="Meiryo UI" panose="020B0604030504040204" pitchFamily="50" charset="-128"/>
                <a:ea typeface="Meiryo UI" panose="020B0604030504040204" pitchFamily="50" charset="-128"/>
              </a:rPr>
              <a:t>各社 共通的に実施する作業を例として記載する予定です</a:t>
            </a:r>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現時点での想定課題は下記の通りです</a:t>
            </a:r>
            <a:endParaRPr kumimoji="1" lang="en-US" altLang="ja-JP" sz="1200">
              <a:solidFill>
                <a:srgbClr val="FF0000"/>
              </a:solidFill>
              <a:latin typeface="Meiryo UI" panose="020B0604030504040204" pitchFamily="50" charset="-128"/>
              <a:ea typeface="Meiryo UI" panose="020B0604030504040204" pitchFamily="50" charset="-128"/>
            </a:endParaRPr>
          </a:p>
          <a:p>
            <a:endParaRPr kumimoji="1" lang="en-US" altLang="ja-JP" sz="700">
              <a:solidFill>
                <a:srgbClr val="FF0000"/>
              </a:solidFill>
              <a:latin typeface="Meiryo UI" panose="020B0604030504040204" pitchFamily="50" charset="-128"/>
              <a:ea typeface="Meiryo UI" panose="020B0604030504040204" pitchFamily="50" charset="-128"/>
            </a:endParaRPr>
          </a:p>
          <a:p>
            <a:r>
              <a:rPr kumimoji="1" lang="en-US" altLang="ja-JP" sz="1200">
                <a:solidFill>
                  <a:srgbClr val="FF0000"/>
                </a:solidFill>
                <a:latin typeface="Meiryo UI" panose="020B0604030504040204" pitchFamily="50" charset="-128"/>
                <a:ea typeface="Meiryo UI" panose="020B0604030504040204" pitchFamily="50" charset="-128"/>
              </a:rPr>
              <a:t>- </a:t>
            </a:r>
            <a:r>
              <a:rPr kumimoji="1" lang="ja-JP" altLang="en-US" sz="1200">
                <a:solidFill>
                  <a:srgbClr val="FF0000"/>
                </a:solidFill>
                <a:latin typeface="Meiryo UI" panose="020B0604030504040204" pitchFamily="50" charset="-128"/>
                <a:ea typeface="Meiryo UI" panose="020B0604030504040204" pitchFamily="50" charset="-128"/>
              </a:rPr>
              <a:t>電話・メール・チャット・</a:t>
            </a:r>
            <a:r>
              <a:rPr kumimoji="1" lang="en-US" altLang="ja-JP" sz="1200">
                <a:solidFill>
                  <a:srgbClr val="FF0000"/>
                </a:solidFill>
                <a:latin typeface="Meiryo UI" panose="020B0604030504040204" pitchFamily="50" charset="-128"/>
                <a:ea typeface="Meiryo UI" panose="020B0604030504040204" pitchFamily="50" charset="-128"/>
              </a:rPr>
              <a:t>FAX</a:t>
            </a:r>
            <a:r>
              <a:rPr kumimoji="1" lang="ja-JP" altLang="en-US" sz="1200">
                <a:solidFill>
                  <a:srgbClr val="FF0000"/>
                </a:solidFill>
                <a:latin typeface="Meiryo UI" panose="020B0604030504040204" pitchFamily="50" charset="-128"/>
                <a:ea typeface="Meiryo UI" panose="020B0604030504040204" pitchFamily="50" charset="-128"/>
              </a:rPr>
              <a:t>対応</a:t>
            </a:r>
            <a:r>
              <a:rPr kumimoji="1" lang="en-US" altLang="ja-JP" sz="1200">
                <a:solidFill>
                  <a:srgbClr val="FF0000"/>
                </a:solidFill>
                <a:latin typeface="Meiryo UI" panose="020B0604030504040204" pitchFamily="50" charset="-128"/>
                <a:ea typeface="Meiryo UI" panose="020B0604030504040204" pitchFamily="50" charset="-128"/>
              </a:rPr>
              <a:t>	-</a:t>
            </a:r>
            <a:r>
              <a:rPr kumimoji="1" lang="ja-JP" altLang="en-US" sz="1200">
                <a:solidFill>
                  <a:srgbClr val="FF0000"/>
                </a:solidFill>
                <a:latin typeface="Meiryo UI" panose="020B0604030504040204" pitchFamily="50" charset="-128"/>
                <a:ea typeface="Meiryo UI" panose="020B0604030504040204" pitchFamily="50" charset="-128"/>
              </a:rPr>
              <a:t> 朝会・夕会・当日作業の報告</a:t>
            </a:r>
          </a:p>
          <a:p>
            <a:r>
              <a:rPr kumimoji="1" lang="en-US" altLang="ja-JP" sz="1200">
                <a:solidFill>
                  <a:srgbClr val="FF0000"/>
                </a:solidFill>
                <a:latin typeface="Meiryo UI" panose="020B0604030504040204" pitchFamily="50" charset="-128"/>
                <a:ea typeface="Meiryo UI" panose="020B0604030504040204" pitchFamily="50" charset="-128"/>
              </a:rPr>
              <a:t>- </a:t>
            </a:r>
            <a:r>
              <a:rPr kumimoji="1" lang="ja-JP" altLang="en-US" sz="1200">
                <a:solidFill>
                  <a:srgbClr val="FF0000"/>
                </a:solidFill>
                <a:latin typeface="Meiryo UI" panose="020B0604030504040204" pitchFamily="50" charset="-128"/>
                <a:ea typeface="Meiryo UI" panose="020B0604030504040204" pitchFamily="50" charset="-128"/>
              </a:rPr>
              <a:t>郵便物処理</a:t>
            </a:r>
            <a:r>
              <a:rPr kumimoji="1" lang="en-US" altLang="ja-JP" sz="1200">
                <a:solidFill>
                  <a:srgbClr val="FF0000"/>
                </a:solidFill>
                <a:latin typeface="Meiryo UI" panose="020B0604030504040204" pitchFamily="50" charset="-128"/>
                <a:ea typeface="Meiryo UI" panose="020B0604030504040204" pitchFamily="50" charset="-128"/>
              </a:rPr>
              <a:t>				- </a:t>
            </a:r>
            <a:r>
              <a:rPr kumimoji="1" lang="ja-JP" altLang="en-US" sz="1200">
                <a:solidFill>
                  <a:srgbClr val="FF0000"/>
                </a:solidFill>
                <a:latin typeface="Meiryo UI" panose="020B0604030504040204" pitchFamily="50" charset="-128"/>
                <a:ea typeface="Meiryo UI" panose="020B0604030504040204" pitchFamily="50" charset="-128"/>
              </a:rPr>
              <a:t>事務手続き関連</a:t>
            </a: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紙・システム</a:t>
            </a:r>
            <a:r>
              <a:rPr kumimoji="1" lang="en-US" altLang="ja-JP" sz="1200">
                <a:solidFill>
                  <a:srgbClr val="FF0000"/>
                </a:solidFill>
                <a:latin typeface="Meiryo UI" panose="020B0604030504040204" pitchFamily="50" charset="-128"/>
                <a:ea typeface="Meiryo UI" panose="020B0604030504040204" pitchFamily="50" charset="-128"/>
              </a:rPr>
              <a:t>)</a:t>
            </a:r>
          </a:p>
          <a:p>
            <a:r>
              <a:rPr kumimoji="1" lang="en-US" altLang="ja-JP" sz="1200">
                <a:solidFill>
                  <a:srgbClr val="FF0000"/>
                </a:solidFill>
                <a:latin typeface="Meiryo UI" panose="020B0604030504040204" pitchFamily="50" charset="-128"/>
                <a:ea typeface="Meiryo UI" panose="020B0604030504040204" pitchFamily="50" charset="-128"/>
              </a:rPr>
              <a:t>- </a:t>
            </a:r>
            <a:r>
              <a:rPr kumimoji="1" lang="ja-JP" altLang="en-US" sz="1200">
                <a:solidFill>
                  <a:srgbClr val="FF0000"/>
                </a:solidFill>
                <a:latin typeface="Meiryo UI" panose="020B0604030504040204" pitchFamily="50" charset="-128"/>
                <a:ea typeface="Meiryo UI" panose="020B0604030504040204" pitchFamily="50" charset="-128"/>
              </a:rPr>
              <a:t>お客様対応</a:t>
            </a: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メール、案件対応、保守・ライセンス対応</a:t>
            </a:r>
            <a:r>
              <a:rPr kumimoji="1" lang="en-US" altLang="ja-JP" sz="1200">
                <a:solidFill>
                  <a:srgbClr val="FF0000"/>
                </a:solidFill>
                <a:latin typeface="Meiryo UI" panose="020B0604030504040204" pitchFamily="50" charset="-128"/>
                <a:ea typeface="Meiryo UI" panose="020B0604030504040204" pitchFamily="50" charset="-128"/>
              </a:rPr>
              <a:t>)</a:t>
            </a:r>
          </a:p>
          <a:p>
            <a:r>
              <a:rPr kumimoji="1" lang="en-US" altLang="ja-JP" sz="1200">
                <a:solidFill>
                  <a:srgbClr val="FF0000"/>
                </a:solidFill>
                <a:latin typeface="Meiryo UI" panose="020B0604030504040204" pitchFamily="50" charset="-128"/>
                <a:ea typeface="Meiryo UI" panose="020B0604030504040204" pitchFamily="50" charset="-128"/>
              </a:rPr>
              <a:t>- </a:t>
            </a:r>
            <a:r>
              <a:rPr kumimoji="1" lang="ja-JP" altLang="en-US" sz="1200">
                <a:solidFill>
                  <a:srgbClr val="FF0000"/>
                </a:solidFill>
                <a:latin typeface="Meiryo UI" panose="020B0604030504040204" pitchFamily="50" charset="-128"/>
                <a:ea typeface="Meiryo UI" panose="020B0604030504040204" pitchFamily="50" charset="-128"/>
              </a:rPr>
              <a:t>社内作業</a:t>
            </a: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開発部・技術部門などへの依頼、社内打ち合わせ</a:t>
            </a:r>
            <a:r>
              <a:rPr kumimoji="1" lang="en-US" altLang="ja-JP" sz="1200">
                <a:solidFill>
                  <a:srgbClr val="FF0000"/>
                </a:solidFill>
                <a:latin typeface="Meiryo UI" panose="020B0604030504040204" pitchFamily="50" charset="-128"/>
                <a:ea typeface="Meiryo UI" panose="020B0604030504040204" pitchFamily="50" charset="-128"/>
              </a:rPr>
              <a:t>)</a:t>
            </a:r>
            <a:endParaRPr kumimoji="1" lang="ja-JP" altLang="en-US" sz="1200">
              <a:solidFill>
                <a:srgbClr val="FF0000"/>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6CD32E4E-379D-4704-8C41-6AF0E12E6D13}"/>
              </a:ext>
            </a:extLst>
          </p:cNvPr>
          <p:cNvSpPr txBox="1"/>
          <p:nvPr/>
        </p:nvSpPr>
        <p:spPr>
          <a:xfrm>
            <a:off x="3518697" y="3087219"/>
            <a:ext cx="2414159" cy="338554"/>
          </a:xfrm>
          <a:prstGeom prst="rect">
            <a:avLst/>
          </a:prstGeom>
          <a:noFill/>
        </p:spPr>
        <p:txBody>
          <a:bodyPr wrap="square" rtlCol="0">
            <a:spAutoFit/>
          </a:bodyPr>
          <a:lstStyle/>
          <a:p>
            <a:r>
              <a:rPr kumimoji="1" lang="ja-JP" altLang="en-US" sz="1600" b="1">
                <a:solidFill>
                  <a:srgbClr val="FFC000"/>
                </a:solidFill>
                <a:latin typeface="Meiryo UI" panose="020B0604030504040204" pitchFamily="50" charset="-128"/>
                <a:ea typeface="Meiryo UI" panose="020B0604030504040204" pitchFamily="50" charset="-128"/>
              </a:rPr>
              <a:t>➡</a:t>
            </a:r>
            <a:r>
              <a:rPr kumimoji="1" lang="ja-JP" altLang="en-US" sz="1600" b="1">
                <a:solidFill>
                  <a:srgbClr val="C00000"/>
                </a:solidFill>
                <a:latin typeface="Meiryo UI" panose="020B0604030504040204" pitchFamily="50" charset="-128"/>
                <a:ea typeface="Meiryo UI" panose="020B0604030504040204" pitchFamily="50" charset="-128"/>
              </a:rPr>
              <a:t> </a:t>
            </a:r>
            <a:r>
              <a:rPr kumimoji="1" lang="en-US" altLang="ja-JP" sz="1600" b="1">
                <a:latin typeface="Meiryo UI" panose="020B0604030504040204" pitchFamily="50" charset="-128"/>
                <a:ea typeface="Meiryo UI" panose="020B0604030504040204" pitchFamily="50" charset="-128"/>
              </a:rPr>
              <a:t>P2</a:t>
            </a:r>
            <a:r>
              <a:rPr kumimoji="1" lang="ja-JP" altLang="en-US" sz="1600" b="1">
                <a:latin typeface="Meiryo UI" panose="020B0604030504040204" pitchFamily="50" charset="-128"/>
                <a:ea typeface="Meiryo UI" panose="020B0604030504040204" pitchFamily="50" charset="-128"/>
              </a:rPr>
              <a:t>へ ソリューション①</a:t>
            </a:r>
          </a:p>
        </p:txBody>
      </p:sp>
      <p:sp>
        <p:nvSpPr>
          <p:cNvPr id="40" name="テキスト ボックス 39">
            <a:extLst>
              <a:ext uri="{FF2B5EF4-FFF2-40B4-BE49-F238E27FC236}">
                <a16:creationId xmlns:a16="http://schemas.microsoft.com/office/drawing/2014/main" id="{B31837BF-40CB-4D22-828B-AF17E162E00D}"/>
              </a:ext>
            </a:extLst>
          </p:cNvPr>
          <p:cNvSpPr txBox="1"/>
          <p:nvPr/>
        </p:nvSpPr>
        <p:spPr>
          <a:xfrm>
            <a:off x="3518697" y="4694587"/>
            <a:ext cx="4197111" cy="338554"/>
          </a:xfrm>
          <a:prstGeom prst="rect">
            <a:avLst/>
          </a:prstGeom>
          <a:noFill/>
        </p:spPr>
        <p:txBody>
          <a:bodyPr wrap="square" rtlCol="0">
            <a:spAutoFit/>
          </a:bodyPr>
          <a:lstStyle/>
          <a:p>
            <a:r>
              <a:rPr kumimoji="1" lang="ja-JP" altLang="en-US" sz="1600" b="1">
                <a:solidFill>
                  <a:srgbClr val="FFC000"/>
                </a:solidFill>
                <a:latin typeface="Meiryo UI" panose="020B0604030504040204" pitchFamily="50" charset="-128"/>
                <a:ea typeface="Meiryo UI" panose="020B0604030504040204" pitchFamily="50" charset="-128"/>
              </a:rPr>
              <a:t>➡</a:t>
            </a:r>
            <a:r>
              <a:rPr kumimoji="1" lang="ja-JP" altLang="en-US" sz="1600" b="1">
                <a:solidFill>
                  <a:srgbClr val="C00000"/>
                </a:solidFill>
                <a:latin typeface="Meiryo UI" panose="020B0604030504040204" pitchFamily="50" charset="-128"/>
                <a:ea typeface="Meiryo UI" panose="020B0604030504040204" pitchFamily="50" charset="-128"/>
              </a:rPr>
              <a:t> </a:t>
            </a:r>
            <a:r>
              <a:rPr kumimoji="1" lang="en-US" altLang="ja-JP" sz="1600" b="1">
                <a:latin typeface="Meiryo UI" panose="020B0604030504040204" pitchFamily="50" charset="-128"/>
                <a:ea typeface="Meiryo UI" panose="020B0604030504040204" pitchFamily="50" charset="-128"/>
              </a:rPr>
              <a:t>P3</a:t>
            </a:r>
            <a:r>
              <a:rPr kumimoji="1" lang="ja-JP" altLang="en-US" sz="1600" b="1">
                <a:latin typeface="Meiryo UI" panose="020B0604030504040204" pitchFamily="50" charset="-128"/>
                <a:ea typeface="Meiryo UI" panose="020B0604030504040204" pitchFamily="50" charset="-128"/>
              </a:rPr>
              <a:t>へ ○○電子契約サービス</a:t>
            </a:r>
          </a:p>
        </p:txBody>
      </p:sp>
      <p:cxnSp>
        <p:nvCxnSpPr>
          <p:cNvPr id="44" name="直線コネクタ 43">
            <a:extLst>
              <a:ext uri="{FF2B5EF4-FFF2-40B4-BE49-F238E27FC236}">
                <a16:creationId xmlns:a16="http://schemas.microsoft.com/office/drawing/2014/main" id="{808F7DD0-5208-45FD-AF09-731C53617A31}"/>
              </a:ext>
            </a:extLst>
          </p:cNvPr>
          <p:cNvCxnSpPr>
            <a:cxnSpLocks/>
          </p:cNvCxnSpPr>
          <p:nvPr/>
        </p:nvCxnSpPr>
        <p:spPr>
          <a:xfrm>
            <a:off x="3568458" y="5006818"/>
            <a:ext cx="2772000" cy="0"/>
          </a:xfrm>
          <a:prstGeom prst="line">
            <a:avLst/>
          </a:prstGeom>
          <a:ln w="508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35AAD390-093D-4D37-B0B7-EC69FEAC40A4}"/>
              </a:ext>
            </a:extLst>
          </p:cNvPr>
          <p:cNvSpPr txBox="1"/>
          <p:nvPr/>
        </p:nvSpPr>
        <p:spPr>
          <a:xfrm>
            <a:off x="3518697" y="6291445"/>
            <a:ext cx="4197111" cy="338554"/>
          </a:xfrm>
          <a:prstGeom prst="rect">
            <a:avLst/>
          </a:prstGeom>
          <a:noFill/>
        </p:spPr>
        <p:txBody>
          <a:bodyPr wrap="square" rtlCol="0">
            <a:spAutoFit/>
          </a:bodyPr>
          <a:lstStyle/>
          <a:p>
            <a:r>
              <a:rPr kumimoji="1" lang="ja-JP" altLang="en-US" sz="1600" b="1">
                <a:solidFill>
                  <a:srgbClr val="FFC000"/>
                </a:solidFill>
                <a:latin typeface="Meiryo UI" panose="020B0604030504040204" pitchFamily="50" charset="-128"/>
                <a:ea typeface="Meiryo UI" panose="020B0604030504040204" pitchFamily="50" charset="-128"/>
              </a:rPr>
              <a:t>➡</a:t>
            </a:r>
            <a:r>
              <a:rPr kumimoji="1" lang="ja-JP" altLang="en-US" sz="1600" b="1">
                <a:solidFill>
                  <a:srgbClr val="C00000"/>
                </a:solidFill>
                <a:latin typeface="Meiryo UI" panose="020B0604030504040204" pitchFamily="50" charset="-128"/>
                <a:ea typeface="Meiryo UI" panose="020B0604030504040204" pitchFamily="50" charset="-128"/>
              </a:rPr>
              <a:t> </a:t>
            </a:r>
            <a:r>
              <a:rPr kumimoji="1" lang="en-US" altLang="ja-JP" sz="1600" b="1">
                <a:latin typeface="Meiryo UI" panose="020B0604030504040204" pitchFamily="50" charset="-128"/>
                <a:ea typeface="Meiryo UI" panose="020B0604030504040204" pitchFamily="50" charset="-128"/>
              </a:rPr>
              <a:t>P4</a:t>
            </a:r>
            <a:r>
              <a:rPr kumimoji="1" lang="ja-JP" altLang="en-US" sz="1600" b="1">
                <a:latin typeface="Meiryo UI" panose="020B0604030504040204" pitchFamily="50" charset="-128"/>
                <a:ea typeface="Meiryo UI" panose="020B0604030504040204" pitchFamily="50" charset="-128"/>
              </a:rPr>
              <a:t>へ ソリューション①</a:t>
            </a:r>
          </a:p>
        </p:txBody>
      </p:sp>
      <p:cxnSp>
        <p:nvCxnSpPr>
          <p:cNvPr id="57" name="直線コネクタ 56">
            <a:extLst>
              <a:ext uri="{FF2B5EF4-FFF2-40B4-BE49-F238E27FC236}">
                <a16:creationId xmlns:a16="http://schemas.microsoft.com/office/drawing/2014/main" id="{9E6CDFE2-8F83-4246-B425-2FB052E7BA0A}"/>
              </a:ext>
            </a:extLst>
          </p:cNvPr>
          <p:cNvCxnSpPr>
            <a:cxnSpLocks/>
          </p:cNvCxnSpPr>
          <p:nvPr/>
        </p:nvCxnSpPr>
        <p:spPr>
          <a:xfrm>
            <a:off x="3568458" y="6603676"/>
            <a:ext cx="2772000" cy="0"/>
          </a:xfrm>
          <a:prstGeom prst="line">
            <a:avLst/>
          </a:prstGeom>
          <a:ln w="508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DF70C73F-648F-4A6B-B02D-81DF580AB344}"/>
              </a:ext>
            </a:extLst>
          </p:cNvPr>
          <p:cNvSpPr txBox="1"/>
          <p:nvPr/>
        </p:nvSpPr>
        <p:spPr>
          <a:xfrm>
            <a:off x="3518697" y="7915623"/>
            <a:ext cx="4197111" cy="338554"/>
          </a:xfrm>
          <a:prstGeom prst="rect">
            <a:avLst/>
          </a:prstGeom>
          <a:noFill/>
        </p:spPr>
        <p:txBody>
          <a:bodyPr wrap="square" rtlCol="0">
            <a:spAutoFit/>
          </a:bodyPr>
          <a:lstStyle/>
          <a:p>
            <a:r>
              <a:rPr kumimoji="1" lang="ja-JP" altLang="en-US" sz="1600" b="1">
                <a:solidFill>
                  <a:srgbClr val="FFC000"/>
                </a:solidFill>
                <a:latin typeface="Meiryo UI" panose="020B0604030504040204" pitchFamily="50" charset="-128"/>
                <a:ea typeface="Meiryo UI" panose="020B0604030504040204" pitchFamily="50" charset="-128"/>
              </a:rPr>
              <a:t>➡</a:t>
            </a:r>
            <a:r>
              <a:rPr kumimoji="1" lang="ja-JP" altLang="en-US" sz="1600" b="1">
                <a:solidFill>
                  <a:srgbClr val="C00000"/>
                </a:solidFill>
                <a:latin typeface="Meiryo UI" panose="020B0604030504040204" pitchFamily="50" charset="-128"/>
                <a:ea typeface="Meiryo UI" panose="020B0604030504040204" pitchFamily="50" charset="-128"/>
              </a:rPr>
              <a:t> </a:t>
            </a:r>
            <a:r>
              <a:rPr kumimoji="1" lang="en-US" altLang="ja-JP" sz="1600" b="1">
                <a:latin typeface="Meiryo UI" panose="020B0604030504040204" pitchFamily="50" charset="-128"/>
                <a:ea typeface="Meiryo UI" panose="020B0604030504040204" pitchFamily="50" charset="-128"/>
              </a:rPr>
              <a:t>P5</a:t>
            </a:r>
            <a:r>
              <a:rPr kumimoji="1" lang="ja-JP" altLang="en-US" sz="1600" b="1">
                <a:latin typeface="Meiryo UI" panose="020B0604030504040204" pitchFamily="50" charset="-128"/>
                <a:ea typeface="Meiryo UI" panose="020B0604030504040204" pitchFamily="50" charset="-128"/>
              </a:rPr>
              <a:t>へ ソリューション①</a:t>
            </a:r>
          </a:p>
        </p:txBody>
      </p:sp>
      <p:cxnSp>
        <p:nvCxnSpPr>
          <p:cNvPr id="62" name="直線コネクタ 61">
            <a:extLst>
              <a:ext uri="{FF2B5EF4-FFF2-40B4-BE49-F238E27FC236}">
                <a16:creationId xmlns:a16="http://schemas.microsoft.com/office/drawing/2014/main" id="{8005AEAA-2D5D-4AA0-94A2-A63979B18B35}"/>
              </a:ext>
            </a:extLst>
          </p:cNvPr>
          <p:cNvCxnSpPr>
            <a:cxnSpLocks/>
          </p:cNvCxnSpPr>
          <p:nvPr/>
        </p:nvCxnSpPr>
        <p:spPr>
          <a:xfrm>
            <a:off x="3568458" y="8227854"/>
            <a:ext cx="2772000" cy="0"/>
          </a:xfrm>
          <a:prstGeom prst="line">
            <a:avLst/>
          </a:prstGeom>
          <a:ln w="508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a16="http://schemas.microsoft.com/office/drawing/2014/main" id="{8F04809D-6625-47A3-AC22-BBFEFD655698}"/>
              </a:ext>
            </a:extLst>
          </p:cNvPr>
          <p:cNvSpPr/>
          <p:nvPr/>
        </p:nvSpPr>
        <p:spPr>
          <a:xfrm>
            <a:off x="892095" y="8431867"/>
            <a:ext cx="5870210" cy="430887"/>
          </a:xfrm>
          <a:prstGeom prst="rect">
            <a:avLst/>
          </a:prstGeom>
        </p:spPr>
        <p:txBody>
          <a:bodyPr wrap="square">
            <a:spAutoFit/>
          </a:bodyPr>
          <a:lstStyle/>
          <a:p>
            <a:pPr algn="r"/>
            <a:r>
              <a:rPr kumimoji="1" lang="ja-JP" altLang="en-US" sz="1100" dirty="0">
                <a:latin typeface="Meiryo UI" panose="020B0604030504040204" pitchFamily="50" charset="-128"/>
                <a:ea typeface="Meiryo UI" panose="020B0604030504040204" pitchFamily="50" charset="-128"/>
              </a:rPr>
              <a:t>　　働き方改革推進コンソーシアム 業務改善分科会　　　</a:t>
            </a:r>
            <a:endParaRPr kumimoji="1" lang="en-US" altLang="ja-JP" sz="1100" dirty="0">
              <a:latin typeface="Meiryo UI" panose="020B0604030504040204" pitchFamily="50" charset="-128"/>
              <a:ea typeface="Meiryo UI" panose="020B0604030504040204" pitchFamily="50" charset="-128"/>
            </a:endParaRPr>
          </a:p>
          <a:p>
            <a:pPr algn="r"/>
            <a:r>
              <a:rPr kumimoji="1" lang="en-US" altLang="ja-JP" sz="1100" dirty="0">
                <a:latin typeface="Meiryo UI" panose="020B0604030504040204" pitchFamily="50" charset="-128"/>
                <a:ea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subcommittee-busimp-external@ml.css.fujitsu.com</a:t>
            </a:r>
          </a:p>
        </p:txBody>
      </p:sp>
    </p:spTree>
    <p:extLst>
      <p:ext uri="{BB962C8B-B14F-4D97-AF65-F5344CB8AC3E}">
        <p14:creationId xmlns:p14="http://schemas.microsoft.com/office/powerpoint/2010/main" val="346078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a:extLst>
              <a:ext uri="{FF2B5EF4-FFF2-40B4-BE49-F238E27FC236}">
                <a16:creationId xmlns:a16="http://schemas.microsoft.com/office/drawing/2014/main" id="{6DD75EB8-6A45-4B02-A1FD-E6F2FA1647B9}"/>
              </a:ext>
            </a:extLst>
          </p:cNvPr>
          <p:cNvCxnSpPr>
            <a:cxnSpLocks/>
          </p:cNvCxnSpPr>
          <p:nvPr/>
        </p:nvCxnSpPr>
        <p:spPr>
          <a:xfrm>
            <a:off x="108265" y="657906"/>
            <a:ext cx="6690360"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8018B0C4-C9EE-4E32-B444-B515EC80E8D5}"/>
              </a:ext>
            </a:extLst>
          </p:cNvPr>
          <p:cNvCxnSpPr>
            <a:cxnSpLocks/>
          </p:cNvCxnSpPr>
          <p:nvPr/>
        </p:nvCxnSpPr>
        <p:spPr>
          <a:xfrm>
            <a:off x="83820" y="8858399"/>
            <a:ext cx="6690360"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A9BBA768-7E08-4317-A3AD-7E2F6E2DEAD1}"/>
              </a:ext>
            </a:extLst>
          </p:cNvPr>
          <p:cNvSpPr txBox="1"/>
          <p:nvPr/>
        </p:nvSpPr>
        <p:spPr>
          <a:xfrm>
            <a:off x="83820" y="8858399"/>
            <a:ext cx="6690360" cy="276999"/>
          </a:xfrm>
          <a:prstGeom prst="rect">
            <a:avLst/>
          </a:prstGeom>
          <a:noFill/>
        </p:spPr>
        <p:txBody>
          <a:bodyPr wrap="square" rtlCol="0">
            <a:spAutoFit/>
          </a:bodyPr>
          <a:lstStyle/>
          <a:p>
            <a:pPr algn="r"/>
            <a:r>
              <a:rPr kumimoji="1" lang="en-US" altLang="ja-JP" sz="1200">
                <a:latin typeface="Meiryo UI" panose="020B0604030504040204" pitchFamily="50" charset="-128"/>
                <a:ea typeface="Meiryo UI" panose="020B0604030504040204" pitchFamily="50" charset="-128"/>
              </a:rPr>
              <a:t>Copyright</a:t>
            </a:r>
            <a:endParaRPr kumimoji="1" lang="ja-JP" altLang="en-US" sz="1200">
              <a:latin typeface="Meiryo UI" panose="020B0604030504040204" pitchFamily="50" charset="-128"/>
              <a:ea typeface="Meiryo UI" panose="020B0604030504040204" pitchFamily="50" charset="-128"/>
            </a:endParaRPr>
          </a:p>
        </p:txBody>
      </p:sp>
      <p:sp>
        <p:nvSpPr>
          <p:cNvPr id="49" name="四角形: 角を丸くする 48">
            <a:extLst>
              <a:ext uri="{FF2B5EF4-FFF2-40B4-BE49-F238E27FC236}">
                <a16:creationId xmlns:a16="http://schemas.microsoft.com/office/drawing/2014/main" id="{7E7C310E-5DD7-44E9-9842-618D0300CE1A}"/>
              </a:ext>
            </a:extLst>
          </p:cNvPr>
          <p:cNvSpPr/>
          <p:nvPr/>
        </p:nvSpPr>
        <p:spPr>
          <a:xfrm>
            <a:off x="242814" y="744472"/>
            <a:ext cx="6442991" cy="1355457"/>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3" name="図 52" descr="建物 が含まれている画像&#10;&#10;自動的に生成された説明">
            <a:extLst>
              <a:ext uri="{FF2B5EF4-FFF2-40B4-BE49-F238E27FC236}">
                <a16:creationId xmlns:a16="http://schemas.microsoft.com/office/drawing/2014/main" id="{F79AA3B8-0AAC-45D8-BD7A-EB0CEBA8BD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673" y="957470"/>
            <a:ext cx="1088621" cy="977037"/>
          </a:xfrm>
          <a:prstGeom prst="rect">
            <a:avLst/>
          </a:prstGeom>
        </p:spPr>
      </p:pic>
      <p:pic>
        <p:nvPicPr>
          <p:cNvPr id="55" name="図 54" descr="文字の書かれた紙&#10;&#10;自動的に生成された説明">
            <a:extLst>
              <a:ext uri="{FF2B5EF4-FFF2-40B4-BE49-F238E27FC236}">
                <a16:creationId xmlns:a16="http://schemas.microsoft.com/office/drawing/2014/main" id="{985EDEB2-83EE-454F-A100-C42AAC9AC4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745078">
            <a:off x="1072520" y="1116208"/>
            <a:ext cx="865549" cy="892318"/>
          </a:xfrm>
          <a:prstGeom prst="rect">
            <a:avLst/>
          </a:prstGeom>
        </p:spPr>
      </p:pic>
      <p:sp>
        <p:nvSpPr>
          <p:cNvPr id="56" name="テキスト ボックス 55">
            <a:extLst>
              <a:ext uri="{FF2B5EF4-FFF2-40B4-BE49-F238E27FC236}">
                <a16:creationId xmlns:a16="http://schemas.microsoft.com/office/drawing/2014/main" id="{58ECF535-4F69-4AEB-8F46-667AB77350E9}"/>
              </a:ext>
            </a:extLst>
          </p:cNvPr>
          <p:cNvSpPr txBox="1"/>
          <p:nvPr/>
        </p:nvSpPr>
        <p:spPr>
          <a:xfrm>
            <a:off x="2020746" y="899255"/>
            <a:ext cx="3418642" cy="338554"/>
          </a:xfrm>
          <a:prstGeom prst="rect">
            <a:avLst/>
          </a:prstGeom>
          <a:noFill/>
        </p:spPr>
        <p:txBody>
          <a:bodyPr wrap="square" rtlCol="0">
            <a:spAutoFit/>
          </a:bodyPr>
          <a:lstStyle/>
          <a:p>
            <a:r>
              <a:rPr kumimoji="1" lang="ja-JP" altLang="en-US" sz="1600" b="1">
                <a:latin typeface="Meiryo UI" panose="020B0604030504040204" pitchFamily="50" charset="-128"/>
                <a:ea typeface="Meiryo UI" panose="020B0604030504040204" pitchFamily="50" charset="-128"/>
              </a:rPr>
              <a:t>紙の契約書の目視確認</a:t>
            </a:r>
          </a:p>
        </p:txBody>
      </p:sp>
      <p:sp>
        <p:nvSpPr>
          <p:cNvPr id="65" name="正方形/長方形 64">
            <a:extLst>
              <a:ext uri="{FF2B5EF4-FFF2-40B4-BE49-F238E27FC236}">
                <a16:creationId xmlns:a16="http://schemas.microsoft.com/office/drawing/2014/main" id="{4EAE95D7-9E30-4006-8788-2A151CCC9802}"/>
              </a:ext>
            </a:extLst>
          </p:cNvPr>
          <p:cNvSpPr/>
          <p:nvPr/>
        </p:nvSpPr>
        <p:spPr>
          <a:xfrm>
            <a:off x="5679007" y="118157"/>
            <a:ext cx="1006798" cy="421994"/>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rgbClr val="FF0000"/>
                </a:solidFill>
                <a:latin typeface="Meiryo UI" panose="020B0604030504040204" pitchFamily="50" charset="-128"/>
                <a:ea typeface="Meiryo UI" panose="020B0604030504040204" pitchFamily="50" charset="-128"/>
              </a:rPr>
              <a:t>仮版</a:t>
            </a:r>
            <a:endParaRPr kumimoji="1" lang="ja-JP" altLang="en-US" sz="1200" b="1">
              <a:solidFill>
                <a:srgbClr val="FF0000"/>
              </a:solidFill>
              <a:latin typeface="Meiryo UI" panose="020B0604030504040204" pitchFamily="50" charset="-128"/>
              <a:ea typeface="Meiryo UI" panose="020B0604030504040204" pitchFamily="50" charset="-128"/>
            </a:endParaRPr>
          </a:p>
        </p:txBody>
      </p:sp>
      <p:cxnSp>
        <p:nvCxnSpPr>
          <p:cNvPr id="66" name="直線コネクタ 65">
            <a:extLst>
              <a:ext uri="{FF2B5EF4-FFF2-40B4-BE49-F238E27FC236}">
                <a16:creationId xmlns:a16="http://schemas.microsoft.com/office/drawing/2014/main" id="{F7CED2D1-AC95-4B5B-8388-E9F674109D0B}"/>
              </a:ext>
            </a:extLst>
          </p:cNvPr>
          <p:cNvCxnSpPr>
            <a:cxnSpLocks/>
          </p:cNvCxnSpPr>
          <p:nvPr/>
        </p:nvCxnSpPr>
        <p:spPr>
          <a:xfrm>
            <a:off x="2082658" y="1239238"/>
            <a:ext cx="2310674" cy="0"/>
          </a:xfrm>
          <a:prstGeom prst="line">
            <a:avLst/>
          </a:prstGeom>
          <a:ln w="349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a16="http://schemas.microsoft.com/office/drawing/2014/main" id="{E5222142-B88B-4FE7-B68B-2B8D6FAC6C00}"/>
              </a:ext>
            </a:extLst>
          </p:cNvPr>
          <p:cNvSpPr/>
          <p:nvPr/>
        </p:nvSpPr>
        <p:spPr>
          <a:xfrm>
            <a:off x="112189" y="257218"/>
            <a:ext cx="3025187" cy="369332"/>
          </a:xfrm>
          <a:prstGeom prst="rect">
            <a:avLst/>
          </a:prstGeom>
        </p:spPr>
        <p:txBody>
          <a:bodyPr wrap="none">
            <a:spAutoFit/>
          </a:bodyPr>
          <a:lstStyle/>
          <a:p>
            <a:r>
              <a:rPr kumimoji="1" lang="ja-JP" altLang="en-US" b="1">
                <a:latin typeface="Meiryo UI" panose="020B0604030504040204" pitchFamily="50" charset="-128"/>
                <a:ea typeface="Meiryo UI" panose="020B0604030504040204" pitchFamily="50" charset="-128"/>
              </a:rPr>
              <a:t>もう書類なんて見たくない</a:t>
            </a:r>
            <a:r>
              <a:rPr kumimoji="1" lang="en-US" altLang="ja-JP" b="1">
                <a:latin typeface="Meiryo UI" panose="020B0604030504040204" pitchFamily="50" charset="-128"/>
                <a:ea typeface="Meiryo UI" panose="020B0604030504040204" pitchFamily="50" charset="-128"/>
              </a:rPr>
              <a:t>…</a:t>
            </a:r>
            <a:r>
              <a:rPr kumimoji="1" lang="ja-JP" altLang="en-US" b="1">
                <a:latin typeface="Meiryo UI" panose="020B0604030504040204" pitchFamily="50" charset="-128"/>
                <a:ea typeface="Meiryo UI" panose="020B0604030504040204" pitchFamily="50" charset="-128"/>
              </a:rPr>
              <a:t>！</a:t>
            </a:r>
            <a:endParaRPr kumimoji="1" lang="en-US" altLang="ja-JP" b="1">
              <a:latin typeface="Meiryo UI" panose="020B0604030504040204" pitchFamily="50" charset="-128"/>
              <a:ea typeface="Meiryo UI" panose="020B0604030504040204" pitchFamily="50" charset="-128"/>
            </a:endParaRPr>
          </a:p>
        </p:txBody>
      </p:sp>
      <p:sp>
        <p:nvSpPr>
          <p:cNvPr id="73" name="テキスト ボックス 72">
            <a:extLst>
              <a:ext uri="{FF2B5EF4-FFF2-40B4-BE49-F238E27FC236}">
                <a16:creationId xmlns:a16="http://schemas.microsoft.com/office/drawing/2014/main" id="{CA83E444-E39B-455B-938F-C143E9ECAC5F}"/>
              </a:ext>
            </a:extLst>
          </p:cNvPr>
          <p:cNvSpPr txBox="1"/>
          <p:nvPr/>
        </p:nvSpPr>
        <p:spPr>
          <a:xfrm>
            <a:off x="2160179" y="1289431"/>
            <a:ext cx="3418642" cy="646331"/>
          </a:xfrm>
          <a:prstGeom prst="rect">
            <a:avLst/>
          </a:prstGeom>
          <a:noFill/>
        </p:spPr>
        <p:txBody>
          <a:bodyPr wrap="square" rtlCol="0">
            <a:spAutoFit/>
          </a:bodyPr>
          <a:lstStyle/>
          <a:p>
            <a:r>
              <a:rPr kumimoji="1" lang="en-US" altLang="ja-JP" b="1">
                <a:solidFill>
                  <a:schemeClr val="accent1">
                    <a:lumMod val="75000"/>
                  </a:schemeClr>
                </a:solidFill>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 </a:t>
            </a:r>
            <a:r>
              <a:rPr kumimoji="1" lang="ja-JP" altLang="en-US" sz="1400">
                <a:latin typeface="Meiryo UI" panose="020B0604030504040204" pitchFamily="50" charset="-128"/>
                <a:ea typeface="Meiryo UI" panose="020B0604030504040204" pitchFamily="50" charset="-128"/>
              </a:rPr>
              <a:t>何枚確認すれば終わるの</a:t>
            </a:r>
            <a:r>
              <a:rPr kumimoji="1" lang="en-US" altLang="ja-JP" sz="1400">
                <a:latin typeface="Meiryo UI" panose="020B0604030504040204" pitchFamily="50" charset="-128"/>
                <a:ea typeface="Meiryo UI" panose="020B0604030504040204" pitchFamily="50" charset="-128"/>
              </a:rPr>
              <a:t>…</a:t>
            </a:r>
          </a:p>
          <a:p>
            <a:r>
              <a:rPr kumimoji="1" lang="en-US" altLang="ja-JP" b="1">
                <a:solidFill>
                  <a:schemeClr val="accent1">
                    <a:lumMod val="75000"/>
                  </a:schemeClr>
                </a:solidFill>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 </a:t>
            </a:r>
            <a:r>
              <a:rPr kumimoji="1" lang="ja-JP" altLang="en-US" sz="1400">
                <a:latin typeface="Meiryo UI" panose="020B0604030504040204" pitchFamily="50" charset="-128"/>
                <a:ea typeface="Meiryo UI" panose="020B0604030504040204" pitchFamily="50" charset="-128"/>
              </a:rPr>
              <a:t>このためだけに出社？！</a:t>
            </a:r>
          </a:p>
        </p:txBody>
      </p:sp>
      <p:sp>
        <p:nvSpPr>
          <p:cNvPr id="34" name="テキスト ボックス 33">
            <a:extLst>
              <a:ext uri="{FF2B5EF4-FFF2-40B4-BE49-F238E27FC236}">
                <a16:creationId xmlns:a16="http://schemas.microsoft.com/office/drawing/2014/main" id="{F898E8C4-9B12-4728-B96A-F11CAC7F4993}"/>
              </a:ext>
            </a:extLst>
          </p:cNvPr>
          <p:cNvSpPr txBox="1"/>
          <p:nvPr/>
        </p:nvSpPr>
        <p:spPr>
          <a:xfrm>
            <a:off x="2577292" y="8835245"/>
            <a:ext cx="1703416" cy="284033"/>
          </a:xfrm>
          <a:prstGeom prst="rect">
            <a:avLst/>
          </a:prstGeom>
          <a:noFill/>
        </p:spPr>
        <p:txBody>
          <a:bodyPr wrap="square" rtlCol="0">
            <a:spAutoFit/>
          </a:bodyPr>
          <a:lstStyle/>
          <a:p>
            <a:pPr algn="ctr"/>
            <a:r>
              <a:rPr kumimoji="1" lang="en-US" altLang="ja-JP" sz="1200">
                <a:latin typeface="Meiryo UI" panose="020B0604030504040204" pitchFamily="50" charset="-128"/>
                <a:ea typeface="Meiryo UI" panose="020B0604030504040204" pitchFamily="50" charset="-128"/>
              </a:rPr>
              <a:t>2</a:t>
            </a:r>
            <a:endParaRPr kumimoji="1" lang="ja-JP" altLang="en-US" sz="1200">
              <a:latin typeface="Meiryo UI" panose="020B0604030504040204" pitchFamily="50" charset="-128"/>
              <a:ea typeface="Meiryo UI" panose="020B0604030504040204" pitchFamily="50" charset="-128"/>
            </a:endParaRPr>
          </a:p>
        </p:txBody>
      </p:sp>
      <p:sp>
        <p:nvSpPr>
          <p:cNvPr id="44" name="円: 塗りつぶしなし 43">
            <a:extLst>
              <a:ext uri="{FF2B5EF4-FFF2-40B4-BE49-F238E27FC236}">
                <a16:creationId xmlns:a16="http://schemas.microsoft.com/office/drawing/2014/main" id="{4026912A-1360-483A-B646-BDDD413DB556}"/>
              </a:ext>
            </a:extLst>
          </p:cNvPr>
          <p:cNvSpPr>
            <a:spLocks noChangeAspect="1"/>
          </p:cNvSpPr>
          <p:nvPr/>
        </p:nvSpPr>
        <p:spPr>
          <a:xfrm>
            <a:off x="4685677" y="6164015"/>
            <a:ext cx="1908000" cy="1908000"/>
          </a:xfrm>
          <a:prstGeom prst="donut">
            <a:avLst>
              <a:gd name="adj" fmla="val 5501"/>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a:solidFill>
                  <a:schemeClr val="tx1"/>
                </a:solidFill>
                <a:latin typeface="Meiryo UI" panose="020B0604030504040204" pitchFamily="50" charset="-128"/>
                <a:ea typeface="Meiryo UI" panose="020B0604030504040204" pitchFamily="50" charset="-128"/>
              </a:rPr>
              <a:t>郵送費や</a:t>
            </a:r>
            <a:endParaRPr kumimoji="1" lang="en-US" altLang="ja-JP" b="1">
              <a:solidFill>
                <a:schemeClr val="tx1"/>
              </a:solidFill>
              <a:latin typeface="Meiryo UI" panose="020B0604030504040204" pitchFamily="50" charset="-128"/>
              <a:ea typeface="Meiryo UI" panose="020B0604030504040204" pitchFamily="50" charset="-128"/>
            </a:endParaRPr>
          </a:p>
          <a:p>
            <a:pPr algn="ctr"/>
            <a:r>
              <a:rPr kumimoji="1" lang="ja-JP" altLang="en-US" b="1">
                <a:solidFill>
                  <a:schemeClr val="tx1"/>
                </a:solidFill>
                <a:latin typeface="Meiryo UI" panose="020B0604030504040204" pitchFamily="50" charset="-128"/>
                <a:ea typeface="Meiryo UI" panose="020B0604030504040204" pitchFamily="50" charset="-128"/>
              </a:rPr>
              <a:t>保管スペースのコスト削減</a:t>
            </a:r>
          </a:p>
        </p:txBody>
      </p:sp>
      <p:sp>
        <p:nvSpPr>
          <p:cNvPr id="48" name="円: 塗りつぶしなし 47">
            <a:extLst>
              <a:ext uri="{FF2B5EF4-FFF2-40B4-BE49-F238E27FC236}">
                <a16:creationId xmlns:a16="http://schemas.microsoft.com/office/drawing/2014/main" id="{614FED29-C7E7-4F21-8C51-BEDB3C723BEB}"/>
              </a:ext>
            </a:extLst>
          </p:cNvPr>
          <p:cNvSpPr>
            <a:spLocks noChangeAspect="1"/>
          </p:cNvSpPr>
          <p:nvPr/>
        </p:nvSpPr>
        <p:spPr>
          <a:xfrm>
            <a:off x="257360" y="6164015"/>
            <a:ext cx="1908000" cy="1908000"/>
          </a:xfrm>
          <a:prstGeom prst="donut">
            <a:avLst>
              <a:gd name="adj" fmla="val 4410"/>
            </a:avLst>
          </a:prstGeom>
          <a:solidFill>
            <a:srgbClr val="FFC000"/>
          </a:solidFill>
          <a:ln>
            <a:no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kumimoji="1" lang="ja-JP" altLang="en-US" b="1">
                <a:solidFill>
                  <a:schemeClr val="tx1"/>
                </a:solidFill>
                <a:latin typeface="Meiryo UI" panose="020B0604030504040204" pitchFamily="50" charset="-128"/>
                <a:ea typeface="Meiryo UI" panose="020B0604030504040204" pitchFamily="50" charset="-128"/>
              </a:rPr>
              <a:t>どこからでも</a:t>
            </a:r>
            <a:endParaRPr kumimoji="1" lang="en-US" altLang="ja-JP" b="1">
              <a:solidFill>
                <a:schemeClr val="tx1"/>
              </a:solidFill>
              <a:latin typeface="Meiryo UI" panose="020B0604030504040204" pitchFamily="50" charset="-128"/>
              <a:ea typeface="Meiryo UI" panose="020B0604030504040204" pitchFamily="50" charset="-128"/>
            </a:endParaRPr>
          </a:p>
          <a:p>
            <a:pPr algn="ctr"/>
            <a:r>
              <a:rPr kumimoji="1" lang="ja-JP" altLang="en-US" b="1">
                <a:solidFill>
                  <a:schemeClr val="tx1"/>
                </a:solidFill>
                <a:latin typeface="Meiryo UI" panose="020B0604030504040204" pitchFamily="50" charset="-128"/>
                <a:ea typeface="Meiryo UI" panose="020B0604030504040204" pitchFamily="50" charset="-128"/>
              </a:rPr>
              <a:t>契約書の</a:t>
            </a:r>
            <a:endParaRPr kumimoji="1" lang="en-US" altLang="ja-JP" b="1">
              <a:solidFill>
                <a:schemeClr val="tx1"/>
              </a:solidFill>
              <a:latin typeface="Meiryo UI" panose="020B0604030504040204" pitchFamily="50" charset="-128"/>
              <a:ea typeface="Meiryo UI" panose="020B0604030504040204" pitchFamily="50" charset="-128"/>
            </a:endParaRPr>
          </a:p>
          <a:p>
            <a:pPr algn="ctr"/>
            <a:r>
              <a:rPr kumimoji="1" lang="ja-JP" altLang="en-US" b="1">
                <a:solidFill>
                  <a:schemeClr val="tx1"/>
                </a:solidFill>
                <a:latin typeface="Meiryo UI" panose="020B0604030504040204" pitchFamily="50" charset="-128"/>
                <a:ea typeface="Meiryo UI" panose="020B0604030504040204" pitchFamily="50" charset="-128"/>
              </a:rPr>
              <a:t>確認が可能</a:t>
            </a:r>
          </a:p>
        </p:txBody>
      </p:sp>
      <p:sp>
        <p:nvSpPr>
          <p:cNvPr id="67" name="円: 塗りつぶしなし 66">
            <a:extLst>
              <a:ext uri="{FF2B5EF4-FFF2-40B4-BE49-F238E27FC236}">
                <a16:creationId xmlns:a16="http://schemas.microsoft.com/office/drawing/2014/main" id="{230E7D38-B75F-48E4-ADFE-7447586591EC}"/>
              </a:ext>
            </a:extLst>
          </p:cNvPr>
          <p:cNvSpPr>
            <a:spLocks noChangeAspect="1"/>
          </p:cNvSpPr>
          <p:nvPr/>
        </p:nvSpPr>
        <p:spPr>
          <a:xfrm>
            <a:off x="2471519" y="6164015"/>
            <a:ext cx="1908000" cy="1908000"/>
          </a:xfrm>
          <a:prstGeom prst="donut">
            <a:avLst>
              <a:gd name="adj" fmla="val 566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a:solidFill>
                  <a:schemeClr val="tx1"/>
                </a:solidFill>
                <a:latin typeface="Meiryo UI" panose="020B0604030504040204" pitchFamily="50" charset="-128"/>
                <a:ea typeface="Meiryo UI" panose="020B0604030504040204" pitchFamily="50" charset="-128"/>
              </a:rPr>
              <a:t>契約締結の</a:t>
            </a:r>
            <a:endParaRPr kumimoji="1" lang="en-US" altLang="ja-JP" b="1">
              <a:solidFill>
                <a:schemeClr val="tx1"/>
              </a:solidFill>
              <a:latin typeface="Meiryo UI" panose="020B0604030504040204" pitchFamily="50" charset="-128"/>
              <a:ea typeface="Meiryo UI" panose="020B0604030504040204" pitchFamily="50" charset="-128"/>
            </a:endParaRPr>
          </a:p>
          <a:p>
            <a:pPr algn="ctr"/>
            <a:r>
              <a:rPr kumimoji="1" lang="ja-JP" altLang="en-US" b="1">
                <a:solidFill>
                  <a:schemeClr val="tx1"/>
                </a:solidFill>
                <a:latin typeface="Meiryo UI" panose="020B0604030504040204" pitchFamily="50" charset="-128"/>
                <a:ea typeface="Meiryo UI" panose="020B0604030504040204" pitchFamily="50" charset="-128"/>
              </a:rPr>
              <a:t>リードタイムを</a:t>
            </a:r>
            <a:endParaRPr kumimoji="1" lang="en-US" altLang="ja-JP" b="1">
              <a:solidFill>
                <a:schemeClr val="tx1"/>
              </a:solidFill>
              <a:latin typeface="Meiryo UI" panose="020B0604030504040204" pitchFamily="50" charset="-128"/>
              <a:ea typeface="Meiryo UI" panose="020B0604030504040204" pitchFamily="50" charset="-128"/>
            </a:endParaRPr>
          </a:p>
          <a:p>
            <a:pPr algn="ctr"/>
            <a:r>
              <a:rPr kumimoji="1" lang="ja-JP" altLang="en-US" b="1">
                <a:solidFill>
                  <a:schemeClr val="tx1"/>
                </a:solidFill>
                <a:latin typeface="Meiryo UI" panose="020B0604030504040204" pitchFamily="50" charset="-128"/>
                <a:ea typeface="Meiryo UI" panose="020B0604030504040204" pitchFamily="50" charset="-128"/>
              </a:rPr>
              <a:t>大幅に短縮</a:t>
            </a:r>
          </a:p>
        </p:txBody>
      </p:sp>
      <p:sp>
        <p:nvSpPr>
          <p:cNvPr id="69" name="正方形/長方形 68">
            <a:extLst>
              <a:ext uri="{FF2B5EF4-FFF2-40B4-BE49-F238E27FC236}">
                <a16:creationId xmlns:a16="http://schemas.microsoft.com/office/drawing/2014/main" id="{29AFC7A7-2749-4B21-A13D-402A92D7324F}"/>
              </a:ext>
            </a:extLst>
          </p:cNvPr>
          <p:cNvSpPr/>
          <p:nvPr/>
        </p:nvSpPr>
        <p:spPr>
          <a:xfrm>
            <a:off x="1018767" y="2282035"/>
            <a:ext cx="4891083" cy="461665"/>
          </a:xfrm>
          <a:prstGeom prst="rect">
            <a:avLst/>
          </a:prstGeom>
        </p:spPr>
        <p:txBody>
          <a:bodyPr wrap="none">
            <a:spAutoFit/>
          </a:bodyPr>
          <a:lstStyle/>
          <a:p>
            <a:pPr algn="ctr"/>
            <a:r>
              <a:rPr kumimoji="1" lang="ja-JP" altLang="en-US" sz="2400" b="1">
                <a:latin typeface="Meiryo UI" panose="020B0604030504040204" pitchFamily="50" charset="-128"/>
                <a:ea typeface="Meiryo UI" panose="020B0604030504040204" pitchFamily="50" charset="-128"/>
              </a:rPr>
              <a:t>その書類、全部「電子」にしませんか？</a:t>
            </a:r>
            <a:endParaRPr kumimoji="1" lang="en-US" altLang="ja-JP" sz="2400" b="1">
              <a:latin typeface="Meiryo UI" panose="020B0604030504040204" pitchFamily="50" charset="-128"/>
              <a:ea typeface="Meiryo UI" panose="020B0604030504040204" pitchFamily="50" charset="-128"/>
            </a:endParaRPr>
          </a:p>
        </p:txBody>
      </p:sp>
      <p:cxnSp>
        <p:nvCxnSpPr>
          <p:cNvPr id="70" name="直線コネクタ 69">
            <a:extLst>
              <a:ext uri="{FF2B5EF4-FFF2-40B4-BE49-F238E27FC236}">
                <a16:creationId xmlns:a16="http://schemas.microsoft.com/office/drawing/2014/main" id="{89A51FC5-EF33-4EF5-A59A-E51CEA04FB7E}"/>
              </a:ext>
            </a:extLst>
          </p:cNvPr>
          <p:cNvCxnSpPr>
            <a:cxnSpLocks/>
          </p:cNvCxnSpPr>
          <p:nvPr/>
        </p:nvCxnSpPr>
        <p:spPr>
          <a:xfrm>
            <a:off x="960983" y="2743700"/>
            <a:ext cx="4948867" cy="0"/>
          </a:xfrm>
          <a:prstGeom prst="line">
            <a:avLst/>
          </a:prstGeom>
          <a:ln w="349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1" name="四角形: 角を丸くする 70">
            <a:extLst>
              <a:ext uri="{FF2B5EF4-FFF2-40B4-BE49-F238E27FC236}">
                <a16:creationId xmlns:a16="http://schemas.microsoft.com/office/drawing/2014/main" id="{E684E02D-944D-4E89-A420-6D5F05FEA043}"/>
              </a:ext>
            </a:extLst>
          </p:cNvPr>
          <p:cNvSpPr>
            <a:spLocks noChangeAspect="1"/>
          </p:cNvSpPr>
          <p:nvPr/>
        </p:nvSpPr>
        <p:spPr>
          <a:xfrm>
            <a:off x="257360" y="2884150"/>
            <a:ext cx="6413895" cy="3136585"/>
          </a:xfrm>
          <a:prstGeom prst="roundRect">
            <a:avLst>
              <a:gd name="adj" fmla="val 3087"/>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endParaRPr kumimoji="1" lang="ja-JP" altLang="en-US" b="1">
              <a:solidFill>
                <a:schemeClr val="bg1"/>
              </a:solidFill>
              <a:latin typeface="Meiryo UI" panose="020B0604030504040204" pitchFamily="50" charset="-128"/>
              <a:ea typeface="Meiryo UI" panose="020B0604030504040204" pitchFamily="50" charset="-128"/>
            </a:endParaRPr>
          </a:p>
        </p:txBody>
      </p:sp>
      <p:sp>
        <p:nvSpPr>
          <p:cNvPr id="76" name="四角形: 角を丸くする 75">
            <a:extLst>
              <a:ext uri="{FF2B5EF4-FFF2-40B4-BE49-F238E27FC236}">
                <a16:creationId xmlns:a16="http://schemas.microsoft.com/office/drawing/2014/main" id="{E145B649-A6E5-49BC-BF03-F7C6629B8A97}"/>
              </a:ext>
            </a:extLst>
          </p:cNvPr>
          <p:cNvSpPr>
            <a:spLocks noChangeAspect="1"/>
          </p:cNvSpPr>
          <p:nvPr/>
        </p:nvSpPr>
        <p:spPr>
          <a:xfrm>
            <a:off x="354670" y="2990604"/>
            <a:ext cx="6219274" cy="2923676"/>
          </a:xfrm>
          <a:prstGeom prst="roundRect">
            <a:avLst>
              <a:gd name="adj" fmla="val 2554"/>
            </a:avLst>
          </a:prstGeom>
          <a:solidFill>
            <a:schemeClr val="bg1"/>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endParaRPr kumimoji="1" lang="ja-JP" altLang="en-US" b="1">
              <a:solidFill>
                <a:schemeClr val="bg1"/>
              </a:solidFill>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57FD7564-AF59-4A6F-8CC3-03798B9FDB2A}"/>
              </a:ext>
            </a:extLst>
          </p:cNvPr>
          <p:cNvSpPr txBox="1"/>
          <p:nvPr/>
        </p:nvSpPr>
        <p:spPr>
          <a:xfrm>
            <a:off x="301710" y="3054782"/>
            <a:ext cx="6183967" cy="400110"/>
          </a:xfrm>
          <a:prstGeom prst="rect">
            <a:avLst/>
          </a:prstGeom>
          <a:noFill/>
        </p:spPr>
        <p:txBody>
          <a:bodyPr wrap="square" rtlCol="0">
            <a:spAutoFit/>
          </a:bodyPr>
          <a:lstStyle/>
          <a:p>
            <a:pPr algn="ctr"/>
            <a:r>
              <a:rPr kumimoji="1" lang="ja-JP" altLang="en-US" sz="2000" b="1">
                <a:latin typeface="Meiryo UI" panose="020B0604030504040204" pitchFamily="50" charset="-128"/>
                <a:ea typeface="Meiryo UI" panose="020B0604030504040204" pitchFamily="50" charset="-128"/>
              </a:rPr>
              <a:t>            ●●システム・サービス</a:t>
            </a:r>
            <a:r>
              <a:rPr kumimoji="1" lang="ja-JP" altLang="en-US" sz="1200" b="1">
                <a:latin typeface="Meiryo UI" panose="020B0604030504040204" pitchFamily="50" charset="-128"/>
                <a:ea typeface="Meiryo UI" panose="020B0604030504040204" pitchFamily="50" charset="-128"/>
              </a:rPr>
              <a:t>  </a:t>
            </a:r>
            <a:r>
              <a:rPr kumimoji="1" lang="en-US" altLang="ja-JP" sz="1200" b="1">
                <a:latin typeface="Meiryo UI" panose="020B0604030504040204" pitchFamily="50" charset="-128"/>
                <a:ea typeface="Meiryo UI" panose="020B0604030504040204" pitchFamily="50" charset="-128"/>
              </a:rPr>
              <a:t>(</a:t>
            </a:r>
            <a:r>
              <a:rPr kumimoji="1" lang="ja-JP" altLang="en-US" sz="1200" b="1">
                <a:latin typeface="Meiryo UI" panose="020B0604030504040204" pitchFamily="50" charset="-128"/>
                <a:ea typeface="Meiryo UI" panose="020B0604030504040204" pitchFamily="50" charset="-128"/>
              </a:rPr>
              <a:t>○○株式会社 提供</a:t>
            </a:r>
            <a:r>
              <a:rPr kumimoji="1" lang="en-US" altLang="ja-JP" sz="1200" b="1">
                <a:latin typeface="Meiryo UI" panose="020B0604030504040204" pitchFamily="50" charset="-128"/>
                <a:ea typeface="Meiryo UI" panose="020B0604030504040204" pitchFamily="50" charset="-128"/>
              </a:rPr>
              <a:t>)</a:t>
            </a:r>
            <a:r>
              <a:rPr kumimoji="1" lang="ja-JP" altLang="en-US" sz="1200" b="1">
                <a:latin typeface="Meiryo UI" panose="020B0604030504040204" pitchFamily="50" charset="-128"/>
                <a:ea typeface="Meiryo UI" panose="020B0604030504040204" pitchFamily="50" charset="-128"/>
              </a:rPr>
              <a:t>　</a:t>
            </a:r>
          </a:p>
        </p:txBody>
      </p:sp>
      <p:pic>
        <p:nvPicPr>
          <p:cNvPr id="11" name="図 10">
            <a:extLst>
              <a:ext uri="{FF2B5EF4-FFF2-40B4-BE49-F238E27FC236}">
                <a16:creationId xmlns:a16="http://schemas.microsoft.com/office/drawing/2014/main" id="{0B67D8AB-1C5A-474C-978E-DAB3FCB559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52306" y="3756916"/>
            <a:ext cx="1616010" cy="1353408"/>
          </a:xfrm>
          <a:prstGeom prst="rect">
            <a:avLst/>
          </a:prstGeom>
        </p:spPr>
      </p:pic>
      <p:pic>
        <p:nvPicPr>
          <p:cNvPr id="13" name="図 12" descr="食品 が含まれている画像&#10;&#10;自動的に生成された説明">
            <a:extLst>
              <a:ext uri="{FF2B5EF4-FFF2-40B4-BE49-F238E27FC236}">
                <a16:creationId xmlns:a16="http://schemas.microsoft.com/office/drawing/2014/main" id="{3521C04B-ACB7-4522-B20F-EB5D8A95B0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3445" y="3724383"/>
            <a:ext cx="1792416" cy="1402566"/>
          </a:xfrm>
          <a:prstGeom prst="rect">
            <a:avLst/>
          </a:prstGeom>
        </p:spPr>
      </p:pic>
      <p:pic>
        <p:nvPicPr>
          <p:cNvPr id="16" name="図 15" descr="パソコンの画面&#10;&#10;自動的に生成された説明">
            <a:extLst>
              <a:ext uri="{FF2B5EF4-FFF2-40B4-BE49-F238E27FC236}">
                <a16:creationId xmlns:a16="http://schemas.microsoft.com/office/drawing/2014/main" id="{45732D4D-01FA-444F-8C9D-F6E6F0C3243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52229" y="3568104"/>
            <a:ext cx="1383710" cy="1550375"/>
          </a:xfrm>
          <a:prstGeom prst="rect">
            <a:avLst/>
          </a:prstGeom>
        </p:spPr>
      </p:pic>
      <p:sp>
        <p:nvSpPr>
          <p:cNvPr id="77" name="テキスト ボックス 76">
            <a:extLst>
              <a:ext uri="{FF2B5EF4-FFF2-40B4-BE49-F238E27FC236}">
                <a16:creationId xmlns:a16="http://schemas.microsoft.com/office/drawing/2014/main" id="{FCC258F2-0730-4B1F-BBF8-3063F1A11A4B}"/>
              </a:ext>
            </a:extLst>
          </p:cNvPr>
          <p:cNvSpPr txBox="1"/>
          <p:nvPr/>
        </p:nvSpPr>
        <p:spPr>
          <a:xfrm>
            <a:off x="528298" y="5161405"/>
            <a:ext cx="1650697" cy="646331"/>
          </a:xfrm>
          <a:prstGeom prst="rect">
            <a:avLst/>
          </a:prstGeom>
          <a:noFill/>
        </p:spPr>
        <p:txBody>
          <a:bodyPr wrap="square" rtlCol="0">
            <a:spAutoFit/>
          </a:bodyPr>
          <a:lstStyle/>
          <a:p>
            <a:pPr algn="ctr"/>
            <a:r>
              <a:rPr kumimoji="1" lang="ja-JP" altLang="en-US">
                <a:latin typeface="Meiryo UI" panose="020B0604030504040204" pitchFamily="50" charset="-128"/>
                <a:ea typeface="Meiryo UI" panose="020B0604030504040204" pitchFamily="50" charset="-128"/>
              </a:rPr>
              <a:t>クラウド上で</a:t>
            </a:r>
            <a:endParaRPr kumimoji="1" lang="en-US" altLang="ja-JP">
              <a:latin typeface="Meiryo UI" panose="020B0604030504040204" pitchFamily="50" charset="-128"/>
              <a:ea typeface="Meiryo UI" panose="020B0604030504040204" pitchFamily="50" charset="-128"/>
            </a:endParaRPr>
          </a:p>
          <a:p>
            <a:pPr algn="ctr"/>
            <a:r>
              <a:rPr kumimoji="1" lang="ja-JP" altLang="en-US">
                <a:latin typeface="Meiryo UI" panose="020B0604030504040204" pitchFamily="50" charset="-128"/>
                <a:ea typeface="Meiryo UI" panose="020B0604030504040204" pitchFamily="50" charset="-128"/>
              </a:rPr>
              <a:t>電子締結</a:t>
            </a:r>
          </a:p>
        </p:txBody>
      </p:sp>
      <p:sp>
        <p:nvSpPr>
          <p:cNvPr id="78" name="テキスト ボックス 77">
            <a:extLst>
              <a:ext uri="{FF2B5EF4-FFF2-40B4-BE49-F238E27FC236}">
                <a16:creationId xmlns:a16="http://schemas.microsoft.com/office/drawing/2014/main" id="{148FB4EC-14CA-400B-A18E-60B1AAD822C7}"/>
              </a:ext>
            </a:extLst>
          </p:cNvPr>
          <p:cNvSpPr txBox="1"/>
          <p:nvPr/>
        </p:nvSpPr>
        <p:spPr>
          <a:xfrm>
            <a:off x="2616901" y="5161405"/>
            <a:ext cx="1650697" cy="646331"/>
          </a:xfrm>
          <a:prstGeom prst="rect">
            <a:avLst/>
          </a:prstGeom>
          <a:noFill/>
        </p:spPr>
        <p:txBody>
          <a:bodyPr wrap="square" rtlCol="0">
            <a:spAutoFit/>
          </a:bodyPr>
          <a:lstStyle/>
          <a:p>
            <a:pPr algn="ctr"/>
            <a:r>
              <a:rPr kumimoji="1" lang="ja-JP" altLang="en-US">
                <a:latin typeface="Meiryo UI" panose="020B0604030504040204" pitchFamily="50" charset="-128"/>
                <a:ea typeface="Meiryo UI" panose="020B0604030504040204" pitchFamily="50" charset="-128"/>
              </a:rPr>
              <a:t>電子押印</a:t>
            </a:r>
            <a:endParaRPr kumimoji="1" lang="en-US" altLang="ja-JP">
              <a:latin typeface="Meiryo UI" panose="020B0604030504040204" pitchFamily="50" charset="-128"/>
              <a:ea typeface="Meiryo UI" panose="020B0604030504040204" pitchFamily="50" charset="-128"/>
            </a:endParaRPr>
          </a:p>
          <a:p>
            <a:pPr algn="ctr"/>
            <a:r>
              <a:rPr kumimoji="1" lang="ja-JP" altLang="en-US">
                <a:latin typeface="Meiryo UI" panose="020B0604030504040204" pitchFamily="50" charset="-128"/>
                <a:ea typeface="Meiryo UI" panose="020B0604030504040204" pitchFamily="50" charset="-128"/>
              </a:rPr>
              <a:t>にも対応</a:t>
            </a:r>
          </a:p>
        </p:txBody>
      </p:sp>
      <p:sp>
        <p:nvSpPr>
          <p:cNvPr id="79" name="テキスト ボックス 78">
            <a:extLst>
              <a:ext uri="{FF2B5EF4-FFF2-40B4-BE49-F238E27FC236}">
                <a16:creationId xmlns:a16="http://schemas.microsoft.com/office/drawing/2014/main" id="{2D4D5B26-0297-409A-AB1A-F03F0AC3C8F4}"/>
              </a:ext>
            </a:extLst>
          </p:cNvPr>
          <p:cNvSpPr txBox="1"/>
          <p:nvPr/>
        </p:nvSpPr>
        <p:spPr>
          <a:xfrm>
            <a:off x="4456153" y="5117766"/>
            <a:ext cx="2033010" cy="1046440"/>
          </a:xfrm>
          <a:prstGeom prst="rect">
            <a:avLst/>
          </a:prstGeom>
          <a:noFill/>
        </p:spPr>
        <p:txBody>
          <a:bodyPr wrap="square" rtlCol="0">
            <a:spAutoFit/>
          </a:bodyPr>
          <a:lstStyle/>
          <a:p>
            <a:pPr algn="ctr"/>
            <a:r>
              <a:rPr kumimoji="1" lang="ja-JP" altLang="en-US" sz="1600">
                <a:latin typeface="Meiryo UI" panose="020B0604030504040204" pitchFamily="50" charset="-128"/>
                <a:ea typeface="Meiryo UI" panose="020B0604030504040204" pitchFamily="50" charset="-128"/>
              </a:rPr>
              <a:t>すべての契約書を</a:t>
            </a:r>
            <a:endParaRPr kumimoji="1" lang="en-US" altLang="ja-JP" sz="1600">
              <a:latin typeface="Meiryo UI" panose="020B0604030504040204" pitchFamily="50" charset="-128"/>
              <a:ea typeface="Meiryo UI" panose="020B0604030504040204" pitchFamily="50" charset="-128"/>
            </a:endParaRPr>
          </a:p>
          <a:p>
            <a:pPr algn="ctr"/>
            <a:r>
              <a:rPr kumimoji="1" lang="ja-JP" altLang="en-US" sz="1600">
                <a:latin typeface="Meiryo UI" panose="020B0604030504040204" pitchFamily="50" charset="-128"/>
                <a:ea typeface="Meiryo UI" panose="020B0604030504040204" pitchFamily="50" charset="-128"/>
              </a:rPr>
              <a:t>電子で管理</a:t>
            </a:r>
            <a:endParaRPr kumimoji="1" lang="en-US" altLang="ja-JP" sz="1600">
              <a:latin typeface="Meiryo UI" panose="020B0604030504040204" pitchFamily="50" charset="-128"/>
              <a:ea typeface="Meiryo UI" panose="020B0604030504040204" pitchFamily="50" charset="-128"/>
            </a:endParaRPr>
          </a:p>
          <a:p>
            <a:pPr algn="ctr"/>
            <a:r>
              <a:rPr kumimoji="1" lang="en-US" altLang="ja-JP" sz="1200">
                <a:latin typeface="Meiryo UI" panose="020B0604030504040204" pitchFamily="50" charset="-128"/>
                <a:ea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rPr>
              <a:t>紙の契約書も含めます</a:t>
            </a:r>
            <a:r>
              <a:rPr kumimoji="1" lang="en-US" altLang="ja-JP" sz="1200">
                <a:latin typeface="Meiryo UI" panose="020B0604030504040204" pitchFamily="50" charset="-128"/>
                <a:ea typeface="Meiryo UI" panose="020B0604030504040204" pitchFamily="50" charset="-128"/>
              </a:rPr>
              <a:t>)</a:t>
            </a:r>
          </a:p>
          <a:p>
            <a:pPr algn="ctr"/>
            <a:endParaRPr kumimoji="1" lang="ja-JP" altLang="en-US" sz="1600">
              <a:latin typeface="Meiryo UI" panose="020B0604030504040204" pitchFamily="50" charset="-128"/>
              <a:ea typeface="Meiryo UI" panose="020B0604030504040204" pitchFamily="50" charset="-128"/>
            </a:endParaRPr>
          </a:p>
        </p:txBody>
      </p:sp>
      <p:cxnSp>
        <p:nvCxnSpPr>
          <p:cNvPr id="80" name="直線コネクタ 79">
            <a:extLst>
              <a:ext uri="{FF2B5EF4-FFF2-40B4-BE49-F238E27FC236}">
                <a16:creationId xmlns:a16="http://schemas.microsoft.com/office/drawing/2014/main" id="{B2E2F884-472D-43CE-A4E4-1F33F5E61C93}"/>
              </a:ext>
            </a:extLst>
          </p:cNvPr>
          <p:cNvCxnSpPr>
            <a:cxnSpLocks/>
          </p:cNvCxnSpPr>
          <p:nvPr/>
        </p:nvCxnSpPr>
        <p:spPr>
          <a:xfrm>
            <a:off x="83820" y="8153245"/>
            <a:ext cx="669036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1" name="正方形/長方形 80">
            <a:extLst>
              <a:ext uri="{FF2B5EF4-FFF2-40B4-BE49-F238E27FC236}">
                <a16:creationId xmlns:a16="http://schemas.microsoft.com/office/drawing/2014/main" id="{D20D18FF-538A-4AB6-BE64-402D16B26BF5}"/>
              </a:ext>
            </a:extLst>
          </p:cNvPr>
          <p:cNvSpPr/>
          <p:nvPr/>
        </p:nvSpPr>
        <p:spPr>
          <a:xfrm>
            <a:off x="111524" y="8213071"/>
            <a:ext cx="1317226" cy="307777"/>
          </a:xfrm>
          <a:prstGeom prst="rect">
            <a:avLst/>
          </a:prstGeom>
        </p:spPr>
        <p:txBody>
          <a:bodyPr wrap="square">
            <a:spAutoFit/>
          </a:bodyPr>
          <a:lstStyle/>
          <a:p>
            <a:r>
              <a:rPr kumimoji="1" lang="ja-JP" altLang="en-US" sz="1400" b="1">
                <a:latin typeface="Meiryo UI" panose="020B0604030504040204" pitchFamily="50" charset="-128"/>
                <a:ea typeface="Meiryo UI" panose="020B0604030504040204" pitchFamily="50" charset="-128"/>
              </a:rPr>
              <a:t>お問合せ先</a:t>
            </a:r>
            <a:endParaRPr kumimoji="1" lang="en-US" altLang="ja-JP" sz="1400" b="1">
              <a:latin typeface="Meiryo UI" panose="020B0604030504040204" pitchFamily="50" charset="-128"/>
              <a:ea typeface="Meiryo UI" panose="020B0604030504040204" pitchFamily="50" charset="-128"/>
            </a:endParaRPr>
          </a:p>
        </p:txBody>
      </p:sp>
      <p:sp>
        <p:nvSpPr>
          <p:cNvPr id="82" name="四角形: 角を丸くする 81">
            <a:extLst>
              <a:ext uri="{FF2B5EF4-FFF2-40B4-BE49-F238E27FC236}">
                <a16:creationId xmlns:a16="http://schemas.microsoft.com/office/drawing/2014/main" id="{A3065BE4-AEE4-4582-AE17-2BE5A7E0501E}"/>
              </a:ext>
            </a:extLst>
          </p:cNvPr>
          <p:cNvSpPr>
            <a:spLocks/>
          </p:cNvSpPr>
          <p:nvPr/>
        </p:nvSpPr>
        <p:spPr>
          <a:xfrm>
            <a:off x="83820" y="8217822"/>
            <a:ext cx="72000" cy="288000"/>
          </a:xfrm>
          <a:prstGeom prst="roundRect">
            <a:avLst>
              <a:gd name="adj" fmla="val 3087"/>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endParaRPr kumimoji="1" lang="ja-JP" altLang="en-US" b="1">
              <a:solidFill>
                <a:schemeClr val="bg1"/>
              </a:solidFill>
              <a:latin typeface="Meiryo UI" panose="020B0604030504040204" pitchFamily="50" charset="-128"/>
              <a:ea typeface="Meiryo UI" panose="020B0604030504040204" pitchFamily="50" charset="-128"/>
            </a:endParaRPr>
          </a:p>
        </p:txBody>
      </p:sp>
      <p:cxnSp>
        <p:nvCxnSpPr>
          <p:cNvPr id="83" name="直線コネクタ 82">
            <a:extLst>
              <a:ext uri="{FF2B5EF4-FFF2-40B4-BE49-F238E27FC236}">
                <a16:creationId xmlns:a16="http://schemas.microsoft.com/office/drawing/2014/main" id="{95AD3719-E90D-42D9-AFE3-D90030E8895B}"/>
              </a:ext>
            </a:extLst>
          </p:cNvPr>
          <p:cNvCxnSpPr>
            <a:cxnSpLocks/>
          </p:cNvCxnSpPr>
          <p:nvPr/>
        </p:nvCxnSpPr>
        <p:spPr>
          <a:xfrm>
            <a:off x="83820" y="8505822"/>
            <a:ext cx="1071880"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904D9952-3A98-427E-B062-74E4651206E2}"/>
              </a:ext>
            </a:extLst>
          </p:cNvPr>
          <p:cNvSpPr/>
          <p:nvPr/>
        </p:nvSpPr>
        <p:spPr>
          <a:xfrm>
            <a:off x="301709" y="8535735"/>
            <a:ext cx="6496915" cy="307777"/>
          </a:xfrm>
          <a:prstGeom prst="rect">
            <a:avLst/>
          </a:prstGeom>
        </p:spPr>
        <p:txBody>
          <a:bodyPr wrap="square">
            <a:spAutoFit/>
          </a:bodyPr>
          <a:lstStyle/>
          <a:p>
            <a:r>
              <a:rPr kumimoji="1" lang="ja-JP" altLang="en-US" sz="1400">
                <a:latin typeface="Meiryo UI" panose="020B0604030504040204" pitchFamily="50" charset="-128"/>
                <a:ea typeface="Meiryo UI" panose="020B0604030504040204" pitchFamily="50" charset="-128"/>
              </a:rPr>
              <a:t>〇〇株式会社　　△△課　　</a:t>
            </a:r>
            <a:r>
              <a:rPr kumimoji="1" lang="en-US" altLang="ja-JP" sz="1400">
                <a:latin typeface="Meiryo UI" panose="020B0604030504040204" pitchFamily="50" charset="-128"/>
                <a:ea typeface="Meiryo UI" panose="020B0604030504040204" pitchFamily="50" charset="-128"/>
              </a:rPr>
              <a:t>(TEL</a:t>
            </a: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a:t>
            </a: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a:t>
            </a:r>
            <a:r>
              <a:rPr kumimoji="1" lang="en-US" altLang="ja-JP" sz="1400" err="1">
                <a:latin typeface="Meiryo UI" panose="020B0604030504040204" pitchFamily="50" charset="-128"/>
                <a:ea typeface="Meiryo UI" panose="020B0604030504040204" pitchFamily="50" charset="-128"/>
              </a:rPr>
              <a:t>xxxx</a:t>
            </a:r>
            <a:r>
              <a:rPr kumimoji="1" lang="en-US" altLang="ja-JP" sz="1400">
                <a:latin typeface="Meiryo UI" panose="020B0604030504040204" pitchFamily="50" charset="-128"/>
                <a:ea typeface="Meiryo UI" panose="020B0604030504040204" pitchFamily="50" charset="-128"/>
              </a:rPr>
              <a:t>-</a:t>
            </a:r>
            <a:r>
              <a:rPr kumimoji="1" lang="en-US" altLang="ja-JP" sz="1400" err="1">
                <a:latin typeface="Meiryo UI" panose="020B0604030504040204" pitchFamily="50" charset="-128"/>
                <a:ea typeface="Meiryo UI" panose="020B0604030504040204" pitchFamily="50" charset="-128"/>
              </a:rPr>
              <a:t>xxxx</a:t>
            </a: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Mail abc@sample.com)</a:t>
            </a:r>
          </a:p>
        </p:txBody>
      </p:sp>
      <p:sp>
        <p:nvSpPr>
          <p:cNvPr id="85" name="吹き出し: 四角形 84">
            <a:extLst>
              <a:ext uri="{FF2B5EF4-FFF2-40B4-BE49-F238E27FC236}">
                <a16:creationId xmlns:a16="http://schemas.microsoft.com/office/drawing/2014/main" id="{3FC00100-0E4D-4077-9DF4-7B66EA6FDD27}"/>
              </a:ext>
            </a:extLst>
          </p:cNvPr>
          <p:cNvSpPr/>
          <p:nvPr/>
        </p:nvSpPr>
        <p:spPr>
          <a:xfrm>
            <a:off x="6346109" y="523268"/>
            <a:ext cx="5490462" cy="2246314"/>
          </a:xfrm>
          <a:prstGeom prst="wedgeRectCallout">
            <a:avLst>
              <a:gd name="adj1" fmla="val -59224"/>
              <a:gd name="adj2" fmla="val 34366"/>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rgbClr val="FF0000"/>
                </a:solidFill>
                <a:latin typeface="Meiryo UI" panose="020B0604030504040204" pitchFamily="50" charset="-128"/>
                <a:ea typeface="Meiryo UI" panose="020B0604030504040204" pitchFamily="50" charset="-128"/>
              </a:rPr>
              <a:t>今回の仮版のように、どの会社でも共通して発生する業務の課題に対し</a:t>
            </a:r>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改善案を提示する資料を作成致します。</a:t>
            </a:r>
            <a:endParaRPr kumimoji="1" lang="en-US" altLang="ja-JP" sz="1200">
              <a:solidFill>
                <a:srgbClr val="FF0000"/>
              </a:solidFill>
              <a:latin typeface="Meiryo UI" panose="020B0604030504040204" pitchFamily="50" charset="-128"/>
              <a:ea typeface="Meiryo UI" panose="020B0604030504040204" pitchFamily="50" charset="-128"/>
            </a:endParaRPr>
          </a:p>
          <a:p>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こちらに対し、皆様の想定される課題と解決案について、</a:t>
            </a:r>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ご意見を頂けませんでしょうか。</a:t>
            </a:r>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　→自社製品の宣伝も歓迎致します。</a:t>
            </a:r>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　　　</a:t>
            </a: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お問い合わせ先や価格情報の掲載などについては、ご相談させてください</a:t>
            </a:r>
            <a:r>
              <a:rPr kumimoji="1" lang="en-US" altLang="ja-JP" sz="1200">
                <a:solidFill>
                  <a:srgbClr val="FF0000"/>
                </a:solidFill>
                <a:latin typeface="Meiryo UI" panose="020B0604030504040204" pitchFamily="50" charset="-128"/>
                <a:ea typeface="Meiryo UI" panose="020B0604030504040204" pitchFamily="50" charset="-128"/>
              </a:rPr>
              <a:t>)</a:t>
            </a:r>
          </a:p>
          <a:p>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なお、現在、想定している課題は前ページの通りですが</a:t>
            </a:r>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その他の課題・解決案がありましたら、ご連絡頂ければ幸いです。</a:t>
            </a:r>
            <a:endParaRPr kumimoji="1" lang="en-US" altLang="ja-JP" sz="1200">
              <a:solidFill>
                <a:srgbClr val="FF0000"/>
              </a:solidFill>
              <a:latin typeface="Meiryo UI" panose="020B0604030504040204" pitchFamily="50" charset="-128"/>
              <a:ea typeface="Meiryo UI" panose="020B0604030504040204" pitchFamily="50" charset="-128"/>
            </a:endParaRPr>
          </a:p>
        </p:txBody>
      </p:sp>
      <p:sp>
        <p:nvSpPr>
          <p:cNvPr id="35" name="吹き出し: 四角形 34">
            <a:extLst>
              <a:ext uri="{FF2B5EF4-FFF2-40B4-BE49-F238E27FC236}">
                <a16:creationId xmlns:a16="http://schemas.microsoft.com/office/drawing/2014/main" id="{50C956AF-F01E-49C0-A080-AC733CE3BC9B}"/>
              </a:ext>
            </a:extLst>
          </p:cNvPr>
          <p:cNvSpPr/>
          <p:nvPr/>
        </p:nvSpPr>
        <p:spPr>
          <a:xfrm>
            <a:off x="7319158" y="7733773"/>
            <a:ext cx="2952998" cy="795646"/>
          </a:xfrm>
          <a:prstGeom prst="wedgeRectCallout">
            <a:avLst>
              <a:gd name="adj1" fmla="val -64397"/>
              <a:gd name="adj2" fmla="val 35635"/>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rgbClr val="FF0000"/>
                </a:solidFill>
                <a:latin typeface="Meiryo UI" panose="020B0604030504040204" pitchFamily="50" charset="-128"/>
                <a:ea typeface="Meiryo UI" panose="020B0604030504040204" pitchFamily="50" charset="-128"/>
              </a:rPr>
              <a:t>皆様の個別のご連絡先を掲載するかは、</a:t>
            </a:r>
            <a:endParaRPr kumimoji="1" lang="en-US" altLang="ja-JP" sz="1200">
              <a:solidFill>
                <a:srgbClr val="FF0000"/>
              </a:solidFill>
              <a:latin typeface="Meiryo UI" panose="020B0604030504040204" pitchFamily="50" charset="-128"/>
              <a:ea typeface="Meiryo UI" panose="020B0604030504040204" pitchFamily="50" charset="-128"/>
            </a:endParaRPr>
          </a:p>
          <a:p>
            <a:pPr algn="ctr"/>
            <a:r>
              <a:rPr kumimoji="1" lang="ja-JP" altLang="en-US" sz="1200">
                <a:solidFill>
                  <a:srgbClr val="FF0000"/>
                </a:solidFill>
                <a:latin typeface="Meiryo UI" panose="020B0604030504040204" pitchFamily="50" charset="-128"/>
                <a:ea typeface="Meiryo UI" panose="020B0604030504040204" pitchFamily="50" charset="-128"/>
              </a:rPr>
              <a:t>別途、ご相談とさせてください</a:t>
            </a:r>
            <a:endParaRPr kumimoji="1" lang="en-US" altLang="ja-JP" sz="120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3864180"/>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967AB211DE084418C4BEFDBD8776197" ma:contentTypeVersion="3" ma:contentTypeDescription="新しいドキュメントを作成します。" ma:contentTypeScope="" ma:versionID="7c29ed12d2c13a7736d845a276fd18d0">
  <xsd:schema xmlns:xsd="http://www.w3.org/2001/XMLSchema" xmlns:xs="http://www.w3.org/2001/XMLSchema" xmlns:p="http://schemas.microsoft.com/office/2006/metadata/properties" xmlns:ns2="66880a93-76b4-4105-a685-95e5689fbf03" targetNamespace="http://schemas.microsoft.com/office/2006/metadata/properties" ma:root="true" ma:fieldsID="d5254536230d46778f99961bc996fb37" ns2:_="">
    <xsd:import namespace="66880a93-76b4-4105-a685-95e5689fbf03"/>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880a93-76b4-4105-a685-95e5689fbf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6C414B-C44D-407D-B0A8-FB24FDAD5E8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196A6FC-933F-4A17-8A9D-26F76B2FFB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880a93-76b4-4105-a685-95e5689fbf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DE8024-9EC6-434D-8236-4D26742789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TotalTime>
  <Words>981</Words>
  <Application>Microsoft Office PowerPoint</Application>
  <PresentationFormat>画面に合わせる (4:3)</PresentationFormat>
  <Paragraphs>128</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Ito, Michiko/伊藤 倫子</dc:creator>
  <cp:lastModifiedBy>倫子</cp:lastModifiedBy>
  <cp:revision>5</cp:revision>
  <dcterms:created xsi:type="dcterms:W3CDTF">2021-02-19T08:18:21Z</dcterms:created>
  <dcterms:modified xsi:type="dcterms:W3CDTF">2021-04-06T23:58:31Z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0x0101001967AB211DE084418C4BEFDBD8776197</vt:lpwstr>
  </property>
</Properties>
</file>